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2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9900"/>
    <a:srgbClr val="0033CC"/>
    <a:srgbClr val="0066FF"/>
    <a:srgbClr val="99FF33"/>
    <a:srgbClr val="FFFF00"/>
    <a:srgbClr val="FF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1" autoAdjust="0"/>
    <p:restoredTop sz="94660"/>
  </p:normalViewPr>
  <p:slideViewPr>
    <p:cSldViewPr>
      <p:cViewPr varScale="1">
        <p:scale>
          <a:sx n="109" d="100"/>
          <a:sy n="109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578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578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578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578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578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578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578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578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541D91-B79B-463F-B8B7-DCA93CF3EC04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757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EB9C45-D973-4DEC-A547-F3C8A6E26E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644D-7B93-4308-BAD3-F12C39AB5055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53F73-8964-404F-A918-00836C2343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7669-6B31-44D2-9FE9-B1D995F6539D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0F807-4BCE-4E6D-87BA-81848FBDB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3AF1-CE2D-4993-BDD0-5C36DB2C32E2}" type="datetimeFigureOut">
              <a:rPr lang="ru-RU"/>
              <a:pPr>
                <a:defRPr/>
              </a:pPr>
              <a:t>06.06.2023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B1118-DA21-4AE1-9221-0BFFA8014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E134D-03C5-4DE4-8FA1-74A28445FE55}" type="datetimeFigureOut">
              <a:rPr lang="ru-RU"/>
              <a:pPr>
                <a:defRPr/>
              </a:pPr>
              <a:t>06.06.2023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6C56-9329-43D3-935C-AFD50104F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61072-1C86-46CC-85A0-624506488483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A53E2-3167-4F95-A41F-9369456ABD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98308-3A9F-4B2E-8B69-915A424CA4A4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5A541-7B81-44F0-8C0B-87492A1FCC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FAA5C-90B4-4CC6-BBE6-DFD2EBF5501B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93E8C-1F7B-4846-B538-D620C1A91C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7C883-3798-4F3B-9266-DEF56206F123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71AE2-6DF1-47A6-9652-6BD024C941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FC4004-5B70-4853-AD4A-D9E24EF546AD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1094-DE1D-4868-B7B3-C58C784AE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A292F-DE21-4871-8607-96D89642A17C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00310-4F06-44E8-B761-7AB946EACF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68B82-3047-4EB3-919D-7B318E436C79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4A1F3-6099-4F18-BDB0-AEE537688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4BE85-7904-44CB-A0F1-B92E86860D39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3B54-C62D-4112-9A14-A2C83D831F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475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475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CA32CA9C-44C3-4765-9E3A-AA5C7E9D0F90}" type="datetimeFigureOut">
              <a:rPr lang="ru-RU"/>
              <a:pPr/>
              <a:t>06.06.2023</a:t>
            </a:fld>
            <a:endParaRPr lang="ru-RU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7A3DAF9-37DA-4594-9938-9D7C972B31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" name="Дата 4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6275BA-C013-4D95-9AE9-DD3930994533}" type="datetimeFigureOut">
              <a:rPr lang="ru-RU"/>
              <a:pPr>
                <a:defRPr/>
              </a:pPr>
              <a:t>06.06.2023</a:t>
            </a:fld>
            <a:endParaRPr lang="ru-RU"/>
          </a:p>
        </p:txBody>
      </p:sp>
      <p:sp>
        <p:nvSpPr>
          <p:cNvPr id="1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6EDFE20-C269-40AC-9743-5C7EA2BFF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85813" y="4286250"/>
            <a:ext cx="8053387" cy="2071688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3700" b="1">
                <a:solidFill>
                  <a:srgbClr val="422E2E"/>
                </a:solidFill>
              </a:rPr>
              <a:t>                                                                        </a:t>
            </a:r>
            <a:r>
              <a:rPr lang="ru-RU" sz="3700" b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ЭЛЕКТРОБЕЗОПАСНОСТЬ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3700" b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ДЛЯ ШКОЛЬНИКОВ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313" y="142875"/>
            <a:ext cx="7121525" cy="285750"/>
          </a:xfrm>
        </p:spPr>
        <p:txBody>
          <a:bodyPr bIns="91440" anchor="t">
            <a:noAutofit/>
          </a:bodyPr>
          <a:lstStyle/>
          <a:p>
            <a:pPr algn="ctr"/>
            <a:r>
              <a:rPr lang="ru-RU" sz="2000" dirty="0">
                <a:solidFill>
                  <a:srgbClr val="333300"/>
                </a:solidFill>
                <a:ea typeface="BrowalliaUPC"/>
                <a:cs typeface="BrowalliaUPC"/>
              </a:rPr>
              <a:t>«Приморские электрические сети»    </a:t>
            </a:r>
            <a:br>
              <a:rPr lang="ru-RU" sz="2000" dirty="0">
                <a:solidFill>
                  <a:srgbClr val="333300"/>
                </a:solidFill>
                <a:ea typeface="BrowalliaUPC"/>
                <a:cs typeface="BrowalliaUPC"/>
              </a:rPr>
            </a:br>
            <a:r>
              <a:rPr lang="ru-RU" sz="2000" dirty="0">
                <a:solidFill>
                  <a:srgbClr val="333300"/>
                </a:solidFill>
                <a:ea typeface="BrowalliaUPC"/>
                <a:cs typeface="BrowalliaUPC"/>
              </a:rPr>
              <a:t>филиал    </a:t>
            </a:r>
            <a:r>
              <a:rPr lang="ru-RU" sz="2000" dirty="0" smtClean="0">
                <a:solidFill>
                  <a:srgbClr val="333300"/>
                </a:solidFill>
                <a:ea typeface="BrowalliaUPC"/>
                <a:cs typeface="BrowalliaUPC"/>
              </a:rPr>
              <a:t>АО    </a:t>
            </a:r>
            <a:r>
              <a:rPr lang="ru-RU" sz="2000" dirty="0">
                <a:solidFill>
                  <a:srgbClr val="333300"/>
                </a:solidFill>
                <a:ea typeface="BrowalliaUPC"/>
                <a:cs typeface="BrowalliaUPC"/>
              </a:rPr>
              <a:t>«ДРСК»</a:t>
            </a:r>
            <a:r>
              <a:rPr lang="ru-RU" sz="2000" dirty="0">
                <a:solidFill>
                  <a:srgbClr val="4F4B4B"/>
                </a:solidFill>
                <a:ea typeface="BrowalliaUPC"/>
                <a:cs typeface="BrowalliaUPC"/>
              </a:rPr>
              <a:t>                                          </a:t>
            </a:r>
            <a:r>
              <a:rPr lang="ru-RU" sz="2000" dirty="0">
                <a:solidFill>
                  <a:srgbClr val="644646"/>
                </a:solidFill>
                <a:ea typeface="BrowalliaUPC"/>
                <a:cs typeface="BrowalliaUPC"/>
              </a:rPr>
              <a:t>   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309359" cy="2232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  <a:noFill/>
          <a:ln/>
        </p:spPr>
        <p:txBody>
          <a:bodyPr bIns="9144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ЗАПРЕЩЕНО!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2031325"/>
            <a:ext cx="81439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Набрасывать на провода линий электропередачи предметы</a:t>
            </a: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Запускать вблизи линий электропередачи воздушных змеев, воздушные шары</a:t>
            </a: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Влезать на опоры линий электропередачи, приставлять к ним лестницы и другие предметы</a:t>
            </a: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Проникать за ограждение, внутрь или на крышу подстанций, открывать дверцы электрических щитков</a:t>
            </a:r>
          </a:p>
          <a:p>
            <a:pPr eaLnBrk="0" hangingPunct="0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Залезать на крыши домов и сооружений, а также деревья, если вблизи проходят линии электропередачи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  <p:pic>
        <p:nvPicPr>
          <p:cNvPr id="20483" name="Рисунок 6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57375"/>
            <a:ext cx="60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786063"/>
            <a:ext cx="60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643313"/>
            <a:ext cx="60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572000"/>
            <a:ext cx="60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0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500688"/>
            <a:ext cx="6015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/>
              <a:t>ЧТО ПОСОВЕТОВАТЬ РЕБЯТАМ?</a:t>
            </a:r>
            <a:endParaRPr lang="ru-RU" sz="3000" b="1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Desktop\яя. Не запускай воздушных змеев вблизи ли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143380"/>
            <a:ext cx="3060555" cy="2500330"/>
          </a:xfrm>
          <a:prstGeom prst="rect">
            <a:avLst/>
          </a:prstGeom>
          <a:noFill/>
        </p:spPr>
      </p:pic>
      <p:pic>
        <p:nvPicPr>
          <p:cNvPr id="2051" name="Picture 3" descr="D:\Desktop\яя. Не разбивай лагерь вблизи ЛЭ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3388839" cy="2357454"/>
          </a:xfrm>
          <a:prstGeom prst="rect">
            <a:avLst/>
          </a:prstGeom>
          <a:noFill/>
        </p:spPr>
      </p:pic>
      <p:pic>
        <p:nvPicPr>
          <p:cNvPr id="2052" name="Picture 4" descr="D:\Desktop\яя. Не подходи к трансформаторной будк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33911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  <a:noFill/>
          <a:ln/>
        </p:spPr>
        <p:txBody>
          <a:bodyPr bIns="9144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Предупреждающие </a:t>
            </a:r>
            <a:b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              знаки</a:t>
            </a:r>
          </a:p>
        </p:txBody>
      </p:sp>
      <p:pic>
        <p:nvPicPr>
          <p:cNvPr id="21506" name="Рисунок 2" descr="electrosign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000375"/>
            <a:ext cx="856895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01cf.jpg"/>
          <p:cNvPicPr>
            <a:picLocks noChangeAspect="1"/>
          </p:cNvPicPr>
          <p:nvPr/>
        </p:nvPicPr>
        <p:blipFill>
          <a:blip r:embed="rId2">
            <a:lum contrast="10000"/>
          </a:blip>
          <a:srcRect l="-10653" t="-25568" r="40341"/>
          <a:stretch>
            <a:fillRect/>
          </a:stretch>
        </p:blipFill>
        <p:spPr>
          <a:xfrm>
            <a:off x="4643438" y="3571875"/>
            <a:ext cx="2357437" cy="307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Рисунок 6" descr="kt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2644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7" descr="m2.jpg"/>
          <p:cNvPicPr>
            <a:picLocks noChangeAspect="1"/>
          </p:cNvPicPr>
          <p:nvPr/>
        </p:nvPicPr>
        <p:blipFill>
          <a:blip r:embed="rId4"/>
          <a:srcRect l="17593"/>
          <a:stretch>
            <a:fillRect/>
          </a:stretch>
        </p:blipFill>
        <p:spPr bwMode="auto">
          <a:xfrm>
            <a:off x="6500813" y="1627188"/>
            <a:ext cx="21986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8" descr="271761.png"/>
          <p:cNvPicPr>
            <a:picLocks noChangeAspect="1"/>
          </p:cNvPicPr>
          <p:nvPr/>
        </p:nvPicPr>
        <p:blipFill>
          <a:blip r:embed="rId5"/>
          <a:srcRect l="7895" r="5263" b="8694"/>
          <a:stretch>
            <a:fillRect/>
          </a:stretch>
        </p:blipFill>
        <p:spPr bwMode="auto">
          <a:xfrm>
            <a:off x="1714500" y="4214813"/>
            <a:ext cx="2357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9" descr="подстанция-напряжением-110-кВ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1606550"/>
            <a:ext cx="30003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26035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43075" y="857250"/>
            <a:ext cx="362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619250" y="404813"/>
            <a:ext cx="595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/>
              <a:t>ЭЛЕКТРОУСТАНОВКИ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66813" y="2547938"/>
            <a:ext cx="7337425" cy="1336675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ru-RU" sz="2600">
              <a:solidFill>
                <a:srgbClr val="89898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4213" y="1628775"/>
            <a:ext cx="2630487" cy="1584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F3300"/>
                </a:solidFill>
              </a:rPr>
              <a:t>ТОК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FF3300"/>
                </a:solidFill>
              </a:rPr>
              <a:t>НЕВИДИМ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4213" y="404813"/>
            <a:ext cx="8499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000" b="1"/>
              <a:t>ПОЧЕМУ ОПАСЕН ЭЛЕКТРИЧЕСКИЙ ТОК?</a:t>
            </a:r>
          </a:p>
        </p:txBody>
      </p:sp>
      <p:sp>
        <p:nvSpPr>
          <p:cNvPr id="2" name="Скругленный прямоугольник 9"/>
          <p:cNvSpPr/>
          <p:nvPr/>
        </p:nvSpPr>
        <p:spPr>
          <a:xfrm>
            <a:off x="3348038" y="3284538"/>
            <a:ext cx="2630487" cy="1584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>
                <a:solidFill>
                  <a:srgbClr val="FF3300"/>
                </a:solidFill>
                <a:latin typeface="Constantia" pitchFamily="18" charset="0"/>
              </a:rPr>
              <a:t>ТОК ПОРАЖАЕТ МГНОВЕННО</a:t>
            </a:r>
          </a:p>
        </p:txBody>
      </p:sp>
      <p:sp>
        <p:nvSpPr>
          <p:cNvPr id="4" name="Скругленный прямоугольник 9"/>
          <p:cNvSpPr/>
          <p:nvPr/>
        </p:nvSpPr>
        <p:spPr>
          <a:xfrm>
            <a:off x="6156325" y="4724400"/>
            <a:ext cx="2630488" cy="1584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FF3300"/>
                </a:solidFill>
                <a:latin typeface="Constantia" pitchFamily="18" charset="0"/>
              </a:rPr>
              <a:t>ТОК 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latin typeface="Constantia" pitchFamily="18" charset="0"/>
              </a:rPr>
              <a:t>ПОРАЖАЕТ НА РАССТОЯНИИ В НЕСКОЛЬКО МЕТРОВ</a:t>
            </a:r>
          </a:p>
        </p:txBody>
      </p:sp>
      <p:pic>
        <p:nvPicPr>
          <p:cNvPr id="15370" name="Picture 10" descr="zamena-viklyuchatelya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365625"/>
            <a:ext cx="2232025" cy="1978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12929284_39pdh5ymvxrwtfj.jpeg"/>
          <p:cNvPicPr>
            <a:picLocks noChangeAspect="1"/>
          </p:cNvPicPr>
          <p:nvPr/>
        </p:nvPicPr>
        <p:blipFill>
          <a:blip r:embed="rId2"/>
          <a:srcRect r="13333"/>
          <a:stretch>
            <a:fillRect/>
          </a:stretch>
        </p:blipFill>
        <p:spPr>
          <a:xfrm>
            <a:off x="2992425" y="2208200"/>
            <a:ext cx="3429024" cy="3857652"/>
          </a:xfrm>
          <a:prstGeom prst="ellipse">
            <a:avLst/>
          </a:prstGeom>
        </p:spPr>
      </p:pic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684213" y="1628775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ПОТЕРЯ СОЗНАНИЯ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187450" y="352425"/>
            <a:ext cx="7713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333300"/>
                </a:solidFill>
              </a:rPr>
              <a:t>ДЕЙСТВИЕ ЭЛЕКТРИЧЕСКОГО ТОКА НА ОРГАНИЗМ ЧЕЛОВЕКА</a:t>
            </a:r>
          </a:p>
        </p:txBody>
      </p:sp>
      <p:sp>
        <p:nvSpPr>
          <p:cNvPr id="2" name="Скругленный прямоугольник 4"/>
          <p:cNvSpPr>
            <a:spLocks noChangeArrowheads="1"/>
          </p:cNvSpPr>
          <p:nvPr/>
        </p:nvSpPr>
        <p:spPr bwMode="auto">
          <a:xfrm>
            <a:off x="611188" y="3357563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ПАРАЛИЧ ДЫХАНИЯ</a:t>
            </a:r>
          </a:p>
        </p:txBody>
      </p:sp>
      <p:sp>
        <p:nvSpPr>
          <p:cNvPr id="4" name="Скругленный прямоугольник 4"/>
          <p:cNvSpPr>
            <a:spLocks noChangeArrowheads="1"/>
          </p:cNvSpPr>
          <p:nvPr/>
        </p:nvSpPr>
        <p:spPr bwMode="auto">
          <a:xfrm>
            <a:off x="684213" y="5157788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ПОВРЕЖДЕНИЕ МОЗГА</a:t>
            </a:r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6372225" y="1628775"/>
            <a:ext cx="2303463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РАЗРЫВ </a:t>
            </a:r>
          </a:p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ТКАНИ</a:t>
            </a: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6516688" y="3429000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РАЗЛОЖЕНИЕ КРОВИ</a:t>
            </a:r>
          </a:p>
        </p:txBody>
      </p:sp>
      <p:sp>
        <p:nvSpPr>
          <p:cNvPr id="8" name="Скругленный прямоугольник 4"/>
          <p:cNvSpPr>
            <a:spLocks noChangeArrowheads="1"/>
          </p:cNvSpPr>
          <p:nvPr/>
        </p:nvSpPr>
        <p:spPr bwMode="auto">
          <a:xfrm>
            <a:off x="6443663" y="5157788"/>
            <a:ext cx="2303462" cy="1152525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 algn="ctr">
            <a:solidFill>
              <a:srgbClr val="9B320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333300"/>
                </a:solidFill>
                <a:latin typeface="Constantia" pitchFamily="18" charset="0"/>
              </a:rPr>
              <a:t>ОЖОГИ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77866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11275" y="542925"/>
            <a:ext cx="653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         </a:t>
            </a:r>
            <a:r>
              <a:rPr lang="ru-RU" sz="2000" b="1">
                <a:solidFill>
                  <a:srgbClr val="333300"/>
                </a:solidFill>
              </a:rPr>
              <a:t>ОСНОВНЫЕ ПУТИ ПРОХОЖДЕНИЯ </a:t>
            </a:r>
          </a:p>
          <a:p>
            <a:r>
              <a:rPr lang="ru-RU" sz="2000" b="1">
                <a:solidFill>
                  <a:srgbClr val="333300"/>
                </a:solidFill>
              </a:rPr>
              <a:t>ЭЛЕКТРИЧЕСКОГО ТОКА ЧЕРЕЗ ТЕЛО ЧЕЛОВЕКА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825875"/>
            <a:ext cx="2786062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prov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500188"/>
            <a:ext cx="35004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:\Desktop\Таня работа\уроки школы\фото\sto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3136900"/>
            <a:ext cx="328453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404813"/>
            <a:ext cx="821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</a:rPr>
              <a:t>ОПАСНО: ОБОРВАННЫЙ ПРОВОД!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495425"/>
          </a:xfrm>
        </p:spPr>
        <p:txBody>
          <a:bodyPr/>
          <a:lstStyle/>
          <a:p>
            <a:r>
              <a:rPr lang="ru-RU" sz="2500" b="1">
                <a:solidFill>
                  <a:srgbClr val="FF3300"/>
                </a:solidFill>
              </a:rPr>
              <a:t>                          </a:t>
            </a:r>
            <a:r>
              <a:rPr lang="ru-RU" sz="3000" b="1">
                <a:solidFill>
                  <a:srgbClr val="FF3300"/>
                </a:solidFill>
              </a:rPr>
              <a:t>ПРИБЛИЖАТЬСЯ </a:t>
            </a:r>
            <a:br>
              <a:rPr lang="ru-RU" sz="3000" b="1">
                <a:solidFill>
                  <a:srgbClr val="FF3300"/>
                </a:solidFill>
              </a:rPr>
            </a:br>
            <a:r>
              <a:rPr lang="ru-RU" sz="3000" b="1">
                <a:solidFill>
                  <a:srgbClr val="FF3300"/>
                </a:solidFill>
              </a:rPr>
              <a:t> К ОБОРВАННОМУ ПРОВОДУ НЕЛЬЗЯ!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4" name="Picture 4" descr="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49500"/>
            <a:ext cx="73437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  <a:noFill/>
          <a:ln/>
        </p:spPr>
        <p:txBody>
          <a:bodyPr bIns="9144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 ЧТОБЫ ИЗБЕЖАТЬ БЕДЫ </a:t>
            </a:r>
            <a:br>
              <a:rPr lang="ru-RU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       НУЖНО ПОМНИТЬ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1829833"/>
            <a:ext cx="7070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Нельзя прикасаться к провисшим и оборванным проводам</a:t>
            </a:r>
            <a:endParaRPr lang="ru-RU" sz="2500" dirty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500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Опасно подходить к проводу, лежащему на земле ближе, чем на </a:t>
            </a:r>
            <a:r>
              <a:rPr lang="en-US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метров</a:t>
            </a:r>
          </a:p>
          <a:p>
            <a:pPr eaLnBrk="0" hangingPunct="0">
              <a:defRPr/>
            </a:pP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Подходя к воздушной линии электропередачи, убедись, что на твоем пути нет провисших и оборванных проводов.</a:t>
            </a:r>
            <a:endParaRPr lang="ru-RU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  <p:pic>
        <p:nvPicPr>
          <p:cNvPr id="19459" name="Рисунок 4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5" y="1829833"/>
            <a:ext cx="896039" cy="87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638" y="3284984"/>
            <a:ext cx="896039" cy="87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304989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639" y="4725144"/>
            <a:ext cx="896039" cy="87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 smtClean="0"/>
              <a:t>КТО ПОСТУПАЕТ ПРАВИЛЬНО?</a:t>
            </a:r>
            <a:endParaRPr lang="ru-RU" sz="30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Desktop\яя. Не приближайся к оборванному прово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857652" cy="3087092"/>
          </a:xfrm>
          <a:prstGeom prst="rect">
            <a:avLst/>
          </a:prstGeom>
          <a:noFill/>
        </p:spPr>
      </p:pic>
      <p:pic>
        <p:nvPicPr>
          <p:cNvPr id="9" name="Рисунок 8" descr="web_provod_na_ze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071810"/>
            <a:ext cx="367954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257</TotalTime>
  <Words>195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BrowalliaUPC</vt:lpstr>
      <vt:lpstr>Calibri</vt:lpstr>
      <vt:lpstr>Constantia</vt:lpstr>
      <vt:lpstr>Times New Roman</vt:lpstr>
      <vt:lpstr>Wingdings</vt:lpstr>
      <vt:lpstr>Wingdings 2</vt:lpstr>
      <vt:lpstr>Слои</vt:lpstr>
      <vt:lpstr>Справедливость</vt:lpstr>
      <vt:lpstr>«Приморские электрические сети»     филиал    АО    «ДРСК»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ПРИБЛИЖАТЬСЯ   К ОБОРВАННОМУ ПРОВОДУ НЕЛЬЗЯ!</vt:lpstr>
      <vt:lpstr>               ЧТОБЫ ИЗБЕЖАТЬ БЕДЫ                       НУЖНО ПОМНИТЬ</vt:lpstr>
      <vt:lpstr>КТО ПОСТУПАЕТ ПРАВИЛЬНО?</vt:lpstr>
      <vt:lpstr>ЗАПРЕЩЕНО!</vt:lpstr>
      <vt:lpstr>ЧТО ПОСОВЕТОВАТЬ РЕБЯТАМ?</vt:lpstr>
      <vt:lpstr>             Предупреждающие                              знаки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«ПРИМОРСКИЕ ЭЛЕКТРИЧЕСКИЕ СЕТИ»                                                                                                                                                                           филиал ОАО «ДРСК»</dc:title>
  <dc:creator>1</dc:creator>
  <cp:lastModifiedBy>Левада Евгения Сергеевна</cp:lastModifiedBy>
  <cp:revision>40</cp:revision>
  <dcterms:created xsi:type="dcterms:W3CDTF">2013-03-12T11:49:05Z</dcterms:created>
  <dcterms:modified xsi:type="dcterms:W3CDTF">2023-06-06T06:38:35Z</dcterms:modified>
</cp:coreProperties>
</file>