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84" r:id="rId8"/>
    <p:sldId id="285" r:id="rId9"/>
    <p:sldId id="286" r:id="rId10"/>
    <p:sldId id="287" r:id="rId11"/>
    <p:sldId id="282" r:id="rId12"/>
    <p:sldId id="273" r:id="rId13"/>
    <p:sldId id="274" r:id="rId14"/>
    <p:sldId id="275" r:id="rId15"/>
    <p:sldId id="277" r:id="rId16"/>
    <p:sldId id="281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003F8B"/>
    <a:srgbClr val="E4E6F1"/>
    <a:srgbClr val="F8F8FB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470" autoAdjust="0"/>
  </p:normalViewPr>
  <p:slideViewPr>
    <p:cSldViewPr>
      <p:cViewPr varScale="1">
        <p:scale>
          <a:sx n="109" d="100"/>
          <a:sy n="109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B33DA-B85D-4EE1-886A-7DA55F881D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969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679C5-292E-45FD-87F7-354620F8F0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05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AB2E-7DB1-4A24-86D4-43A17E18CF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405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A234C-2757-403C-9FFD-4E5914F20C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731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B6034-BD89-488A-B515-C4F5849550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117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CDC78-08EB-498E-926A-386531490F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607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2A170-15DF-49CB-A43F-CD5EE65E43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56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BD3AF-1E5F-4CEC-9E45-9EEC6C1DD1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931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F05BF-23AA-4565-9D0B-DC19B50ABC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955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6FAC9-56B0-4288-8A25-C2FF42FCDB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9153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84065-E7AD-4534-BCD6-59F4073614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147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AAE9FDF-510E-4962-BA01-D6A5682C87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b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90963" y="3370263"/>
            <a:ext cx="5173662" cy="1763712"/>
          </a:xfrm>
          <a:noFill/>
        </p:spPr>
        <p:txBody>
          <a:bodyPr anchor="t"/>
          <a:lstStyle/>
          <a:p>
            <a:pPr algn="l" eaLnBrk="1" hangingPunct="1"/>
            <a:r>
              <a:rPr lang="ru-RU" altLang="ru-RU" sz="3600" b="1" smtClean="0">
                <a:solidFill>
                  <a:srgbClr val="FF3300"/>
                </a:solidFill>
              </a:rPr>
              <a:t>Защитим наших детей от</a:t>
            </a:r>
            <a:r>
              <a:rPr lang="ru-RU" altLang="ru-RU" sz="3600" b="1" smtClean="0">
                <a:solidFill>
                  <a:srgbClr val="003F8B"/>
                </a:solidFill>
              </a:rPr>
              <a:t> </a:t>
            </a:r>
            <a:r>
              <a:rPr lang="ru-RU" altLang="ru-RU" sz="3600" b="1" smtClean="0">
                <a:solidFill>
                  <a:srgbClr val="FF3300"/>
                </a:solidFill>
              </a:rPr>
              <a:t>электрического тока!</a:t>
            </a:r>
          </a:p>
        </p:txBody>
      </p:sp>
      <p:pic>
        <p:nvPicPr>
          <p:cNvPr id="2059" name="Picture 11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5813425"/>
            <a:ext cx="101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3992563" y="3268663"/>
            <a:ext cx="5151437" cy="17462"/>
          </a:xfrm>
          <a:prstGeom prst="rect">
            <a:avLst/>
          </a:prstGeom>
          <a:solidFill>
            <a:srgbClr val="003F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2054" name="Picture 5" descr="150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62313"/>
            <a:ext cx="3436938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566738" y="1403350"/>
            <a:ext cx="801052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b="1" baseline="-25000">
                <a:solidFill>
                  <a:srgbClr val="003F8B"/>
                </a:solidFill>
              </a:rPr>
              <a:t>Филиал АО «ДРСК» </a:t>
            </a:r>
          </a:p>
          <a:p>
            <a:pPr algn="ctr" eaLnBrk="1" hangingPunct="1"/>
            <a:r>
              <a:rPr lang="ru-RU" altLang="ru-RU" sz="4800" b="1" baseline="-25000">
                <a:solidFill>
                  <a:srgbClr val="003F8B"/>
                </a:solidFill>
              </a:rPr>
              <a:t>«Приморские электрические сети»</a:t>
            </a:r>
          </a:p>
          <a:p>
            <a:pPr algn="ctr" eaLnBrk="1" hangingPunct="1"/>
            <a:endParaRPr lang="ru-RU" altLang="ru-RU" sz="4800" b="1" baseline="-25000">
              <a:solidFill>
                <a:srgbClr val="003F8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1268" name="Picture 514" descr="b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Чем опасна электроэнергия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1493838"/>
            <a:ext cx="4287838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476250" y="1584325"/>
            <a:ext cx="350996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aseline="-25000">
                <a:solidFill>
                  <a:srgbClr val="FF3300"/>
                </a:solidFill>
              </a:rPr>
              <a:t>ОСТАНОВИСЬ!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aseline="-25000">
                <a:solidFill>
                  <a:srgbClr val="003F8B"/>
                </a:solidFill>
              </a:rPr>
              <a:t>Не подходи близко! Внутри ток высокого напряжения!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aseline="-25000">
                <a:solidFill>
                  <a:srgbClr val="003F8B"/>
                </a:solidFill>
              </a:rPr>
              <a:t>Тебе грозит смертельная опасность!!!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aseline="-25000">
                <a:solidFill>
                  <a:srgbClr val="003F8B"/>
                </a:solidFill>
              </a:rPr>
              <a:t>Обращай внимание на предупредительные знаки!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2291" name="Picture 514" descr="b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22288" y="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endParaRPr lang="ru-RU" altLang="ru-RU" smtClean="0">
              <a:solidFill>
                <a:srgbClr val="FF3300"/>
              </a:solidFill>
            </a:endParaRPr>
          </a:p>
          <a:p>
            <a:pPr algn="ctr">
              <a:buFontTx/>
              <a:buNone/>
            </a:pPr>
            <a:r>
              <a:rPr lang="ru-RU" altLang="ru-RU" smtClean="0">
                <a:solidFill>
                  <a:srgbClr val="FFFF00"/>
                </a:solidFill>
              </a:rPr>
              <a:t>Чем опасен электрический ток?</a:t>
            </a:r>
          </a:p>
        </p:txBody>
      </p:sp>
      <p:pic>
        <p:nvPicPr>
          <p:cNvPr id="12293" name="Picture 7" descr="9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268413"/>
            <a:ext cx="774065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14" descr="b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-1588" y="850900"/>
            <a:ext cx="2706688" cy="444500"/>
          </a:xfrm>
          <a:prstGeom prst="rect">
            <a:avLst/>
          </a:prstGeom>
          <a:solidFill>
            <a:srgbClr val="003F8B"/>
          </a:solidFill>
          <a:ln w="9525">
            <a:noFill/>
            <a:miter lim="800000"/>
            <a:headEnd/>
            <a:tailEnd/>
          </a:ln>
        </p:spPr>
        <p:txBody>
          <a:bodyPr lIns="594000" tIns="82800" rIns="306000" bIns="82800" anchor="b">
            <a:spAutoFit/>
          </a:bodyPr>
          <a:lstStyle/>
          <a:p>
            <a:pPr eaLnBrk="1" hangingPunct="1">
              <a:defRPr/>
            </a:pPr>
            <a:r>
              <a:rPr lang="ru-RU" sz="9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Предупреждение несчастных случаев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914400" y="3781425"/>
            <a:ext cx="594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aseline="-25000">
                <a:solidFill>
                  <a:srgbClr val="003F8B"/>
                </a:solidFill>
              </a:rPr>
              <a:t> 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990600" y="4491038"/>
            <a:ext cx="708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aseline="-25000">
                <a:solidFill>
                  <a:srgbClr val="003F8B"/>
                </a:solidFill>
              </a:rPr>
              <a:t> 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685800" y="1657350"/>
            <a:ext cx="35052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baseline="-25000">
                <a:solidFill>
                  <a:srgbClr val="003F8B"/>
                </a:solidFill>
              </a:rPr>
              <a:t>Главные причины трагических случаев</a:t>
            </a:r>
            <a:r>
              <a:rPr lang="ru-RU" altLang="ru-RU" sz="2400" baseline="-25000">
                <a:solidFill>
                  <a:srgbClr val="003F8B"/>
                </a:solidFill>
              </a:rPr>
              <a:t> </a:t>
            </a:r>
            <a:r>
              <a:rPr lang="ru-RU" altLang="ru-RU" sz="2400" b="1" baseline="-25000">
                <a:solidFill>
                  <a:srgbClr val="003F8B"/>
                </a:solidFill>
              </a:rPr>
              <a:t>с детьми</a:t>
            </a:r>
            <a:r>
              <a:rPr lang="ru-RU" altLang="ru-RU" sz="2400" baseline="-25000">
                <a:solidFill>
                  <a:srgbClr val="003F8B"/>
                </a:solidFill>
              </a:rPr>
              <a:t> – это шалость и озорство вблизи линий электропередачи и подстанций, прикосновение к оборванным проводам, оголенным токоведущим частям штепсельных розеток, патронов, выключателей и электроприборов, включенных в сеть.,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 baseline="-25000">
              <a:solidFill>
                <a:srgbClr val="003F8B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baseline="-25000">
                <a:solidFill>
                  <a:srgbClr val="003F8B"/>
                </a:solidFill>
              </a:rPr>
              <a:t>Знание опасности электрического тока</a:t>
            </a:r>
            <a:r>
              <a:rPr lang="ru-RU" altLang="ru-RU" sz="2400" baseline="-25000">
                <a:solidFill>
                  <a:srgbClr val="003F8B"/>
                </a:solidFill>
              </a:rPr>
              <a:t> предупреждает трагические случаи, </a:t>
            </a:r>
          </a:p>
        </p:txBody>
      </p:sp>
      <p:pic>
        <p:nvPicPr>
          <p:cNvPr id="13319" name="Picture 11" descr="1251828357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1538288"/>
            <a:ext cx="3579812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14" descr="b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-1588" y="850900"/>
            <a:ext cx="2706688" cy="444500"/>
          </a:xfrm>
          <a:prstGeom prst="rect">
            <a:avLst/>
          </a:prstGeom>
          <a:solidFill>
            <a:srgbClr val="003F8B"/>
          </a:solidFill>
          <a:ln w="9525">
            <a:noFill/>
            <a:miter lim="800000"/>
            <a:headEnd/>
            <a:tailEnd/>
          </a:ln>
        </p:spPr>
        <p:txBody>
          <a:bodyPr lIns="594000" tIns="82800" rIns="306000" bIns="82800" anchor="b">
            <a:spAutoFit/>
          </a:bodyPr>
          <a:lstStyle/>
          <a:p>
            <a:pPr eaLnBrk="1" hangingPunct="1">
              <a:defRPr/>
            </a:pPr>
            <a:r>
              <a:rPr lang="ru-RU" sz="9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Предупреждение несчастных случаев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914400" y="3781425"/>
            <a:ext cx="594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aseline="-25000">
                <a:solidFill>
                  <a:srgbClr val="003F8B"/>
                </a:solidFill>
              </a:rPr>
              <a:t> 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990600" y="4491038"/>
            <a:ext cx="708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aseline="-25000">
                <a:solidFill>
                  <a:srgbClr val="003F8B"/>
                </a:solidFill>
              </a:rPr>
              <a:t>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50825" y="2033588"/>
            <a:ext cx="42354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aseline="-25000">
                <a:solidFill>
                  <a:srgbClr val="003F8B"/>
                </a:solidFill>
              </a:rPr>
              <a:t>Во избежание несчастных случаев от поражения электрическим током, необходимо каждому учащемуся представлять себе опасность действия электрического тока, твердо знать и неуклонно выполнять в школе, дома и на улице основные правила электробезопасности! </a:t>
            </a:r>
          </a:p>
        </p:txBody>
      </p:sp>
      <p:pic>
        <p:nvPicPr>
          <p:cNvPr id="14343" name="Picture 13" descr="post-4-1207594663_thu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898650"/>
            <a:ext cx="379888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14" descr="b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-1588" y="850900"/>
            <a:ext cx="2706688" cy="444500"/>
          </a:xfrm>
          <a:prstGeom prst="rect">
            <a:avLst/>
          </a:prstGeom>
          <a:solidFill>
            <a:srgbClr val="003F8B"/>
          </a:solidFill>
          <a:ln w="9525">
            <a:noFill/>
            <a:miter lim="800000"/>
            <a:headEnd/>
            <a:tailEnd/>
          </a:ln>
        </p:spPr>
        <p:txBody>
          <a:bodyPr lIns="594000" tIns="82800" rIns="306000" bIns="82800" anchor="b">
            <a:spAutoFit/>
          </a:bodyPr>
          <a:lstStyle/>
          <a:p>
            <a:pPr eaLnBrk="1" hangingPunct="1">
              <a:defRPr/>
            </a:pPr>
            <a:r>
              <a:rPr lang="ru-RU" sz="9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Предупреждение несчастных случаев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r>
              <a:rPr lang="ru-RU" altLang="ru-RU" smtClean="0"/>
              <a:t> 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914400" y="3781425"/>
            <a:ext cx="594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aseline="-25000">
                <a:solidFill>
                  <a:srgbClr val="003F8B"/>
                </a:solidFill>
              </a:rPr>
              <a:t> 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990600" y="4491038"/>
            <a:ext cx="708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aseline="-25000">
                <a:solidFill>
                  <a:srgbClr val="003F8B"/>
                </a:solidFill>
              </a:rPr>
              <a:t> </a:t>
            </a: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4343400" y="1289050"/>
            <a:ext cx="40386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 b="1" baseline="-25000">
                <a:solidFill>
                  <a:srgbClr val="FF3300"/>
                </a:solidFill>
              </a:rPr>
              <a:t>Категорически запрещается:</a:t>
            </a:r>
            <a:r>
              <a:rPr lang="ru-RU" altLang="ru-RU" sz="2800" baseline="-25000">
                <a:solidFill>
                  <a:srgbClr val="003F8B"/>
                </a:solidFill>
              </a:rPr>
              <a:t> влезать на опоры воздушных линий  электропередачи, на крыши вагонов, домов и строений, где близко проходят электрические провода, разбивать лампы, изоляторы, запускать бумажного змея вблизи провода, играть под воздушными линиями, а также проникать в трансформаторные подстанции или за ограду электрических подстанций и трансформаторов, открывать дверцы распределительных щитов и других электрических устройств в подъездах, подвалах, на чердаках.</a:t>
            </a:r>
          </a:p>
        </p:txBody>
      </p:sp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4321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14" descr="b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-1588" y="850900"/>
            <a:ext cx="2706688" cy="444500"/>
          </a:xfrm>
          <a:prstGeom prst="rect">
            <a:avLst/>
          </a:prstGeom>
          <a:solidFill>
            <a:srgbClr val="003F8B"/>
          </a:solidFill>
          <a:ln w="9525">
            <a:noFill/>
            <a:miter lim="800000"/>
            <a:headEnd/>
            <a:tailEnd/>
          </a:ln>
        </p:spPr>
        <p:txBody>
          <a:bodyPr lIns="594000" tIns="82800" rIns="306000" bIns="82800" anchor="b">
            <a:spAutoFit/>
          </a:bodyPr>
          <a:lstStyle/>
          <a:p>
            <a:pPr eaLnBrk="1" hangingPunct="1">
              <a:defRPr/>
            </a:pPr>
            <a:r>
              <a:rPr lang="ru-RU" sz="9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Предупреждение несчастных случаев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990600" y="4491038"/>
            <a:ext cx="708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aseline="-25000">
                <a:solidFill>
                  <a:srgbClr val="003F8B"/>
                </a:solidFill>
              </a:rPr>
              <a:t> 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431800" y="2638425"/>
            <a:ext cx="265430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baseline="-25000">
                <a:solidFill>
                  <a:srgbClr val="003F8B"/>
                </a:solidFill>
              </a:rPr>
              <a:t>Бытовые приборы и переносные светильники напряжением 220 В предназначены только для пользования в помещениях</a:t>
            </a:r>
          </a:p>
        </p:txBody>
      </p:sp>
      <p:pic>
        <p:nvPicPr>
          <p:cNvPr id="16390" name="Picture 10" descr="tok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2124075"/>
            <a:ext cx="5672138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14" descr="b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153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562100"/>
            <a:ext cx="71437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60900" y="1384300"/>
            <a:ext cx="3556000" cy="1149350"/>
          </a:xfrm>
        </p:spPr>
        <p:txBody>
          <a:bodyPr/>
          <a:lstStyle/>
          <a:p>
            <a:r>
              <a:rPr lang="ru-RU" altLang="ru-RU" sz="2800" smtClean="0">
                <a:solidFill>
                  <a:schemeClr val="bg1"/>
                </a:solidFill>
              </a:rPr>
              <a:t>Будьте счастливы!</a:t>
            </a:r>
            <a:r>
              <a:rPr lang="ru-RU" altLang="ru-RU" sz="280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14" descr="b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588" y="857250"/>
            <a:ext cx="2706688" cy="438150"/>
          </a:xfrm>
          <a:solidFill>
            <a:srgbClr val="003F8B"/>
          </a:solidFill>
        </p:spPr>
        <p:txBody>
          <a:bodyPr lIns="594000" tIns="82800" rIns="306000" bIns="82800" anchor="b">
            <a:spAutoFit/>
          </a:bodyPr>
          <a:lstStyle/>
          <a:p>
            <a:pPr algn="l" eaLnBrk="1" hangingPunct="1"/>
            <a:r>
              <a:rPr lang="ru-RU" altLang="ru-RU" sz="900" b="1" smtClean="0">
                <a:solidFill>
                  <a:schemeClr val="bg1"/>
                </a:solidFill>
              </a:rPr>
              <a:t>Детский электротравматизм: вопросы и ответы</a:t>
            </a: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2951163" y="279400"/>
            <a:ext cx="54911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aseline="-25000">
                <a:solidFill>
                  <a:srgbClr val="003F8B"/>
                </a:solidFill>
              </a:rPr>
              <a:t>Что такое электроэнергия?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baseline="-25000">
              <a:solidFill>
                <a:srgbClr val="003F8B"/>
              </a:solidFill>
            </a:endParaRP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3352800" y="5499100"/>
            <a:ext cx="579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aseline="-25000">
                <a:solidFill>
                  <a:srgbClr val="003F8B"/>
                </a:solidFill>
              </a:rPr>
              <a:t>Электричество вырабатывают на электростанциях </a:t>
            </a:r>
          </a:p>
        </p:txBody>
      </p:sp>
      <p:pic>
        <p:nvPicPr>
          <p:cNvPr id="3078" name="Picture 11" descr="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1493838"/>
            <a:ext cx="5135562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341313" y="1538288"/>
            <a:ext cx="2881312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aseline="-25000">
                <a:solidFill>
                  <a:srgbClr val="003F8B"/>
                </a:solidFill>
              </a:rPr>
              <a:t>Электрическая энергия заставляет работать все вокруг нас – от домашних утюгов до поездов. Электричество начинается с атомов, в которых находятся крошечные частицы – электроны и протоны. Взаимодействие этих частиц и создает электричество.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aseline="-25000">
              <a:solidFill>
                <a:srgbClr val="003F8B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aseline="-25000">
              <a:solidFill>
                <a:srgbClr val="003F8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14" descr="b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588" y="857250"/>
            <a:ext cx="2706688" cy="438150"/>
          </a:xfrm>
          <a:solidFill>
            <a:srgbClr val="003F8B"/>
          </a:solidFill>
        </p:spPr>
        <p:txBody>
          <a:bodyPr lIns="594000" tIns="82800" rIns="306000" bIns="82800" anchor="b">
            <a:spAutoFit/>
          </a:bodyPr>
          <a:lstStyle/>
          <a:p>
            <a:pPr algn="l" eaLnBrk="1" hangingPunct="1"/>
            <a:r>
              <a:rPr lang="ru-RU" altLang="ru-RU" sz="900" b="1" smtClean="0">
                <a:solidFill>
                  <a:schemeClr val="bg1"/>
                </a:solidFill>
              </a:rPr>
              <a:t>Детский электротравматизм: вопросы и ответы</a:t>
            </a:r>
          </a:p>
        </p:txBody>
      </p:sp>
      <p:pic>
        <p:nvPicPr>
          <p:cNvPr id="4100" name="Picture 12" descr="IMG_7576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43050"/>
            <a:ext cx="26860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7200" y="1771650"/>
            <a:ext cx="4495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aseline="-25000">
                <a:solidFill>
                  <a:srgbClr val="003F8B"/>
                </a:solidFill>
              </a:rPr>
              <a:t>Выработанная  электроэнергия передается потребителям по линиям электропередачи и подстанциям. Сотни километров занимает путь электроэнергии от ГЭС до выключателя в вашем в доме. </a:t>
            </a:r>
          </a:p>
        </p:txBody>
      </p:sp>
      <p:pic>
        <p:nvPicPr>
          <p:cNvPr id="4102" name="Picture 11" descr="IMG_9310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888407-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38450"/>
            <a:ext cx="2065338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14" descr="b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588" y="857250"/>
            <a:ext cx="2706688" cy="438150"/>
          </a:xfrm>
          <a:solidFill>
            <a:srgbClr val="003F8B"/>
          </a:solidFill>
        </p:spPr>
        <p:txBody>
          <a:bodyPr lIns="594000" tIns="82800" rIns="306000" bIns="82800" anchor="b">
            <a:spAutoFit/>
          </a:bodyPr>
          <a:lstStyle/>
          <a:p>
            <a:pPr algn="l" eaLnBrk="1" hangingPunct="1"/>
            <a:r>
              <a:rPr lang="ru-RU" altLang="ru-RU" sz="900" b="1" smtClean="0">
                <a:solidFill>
                  <a:schemeClr val="bg1"/>
                </a:solidFill>
              </a:rPr>
              <a:t>Детский электротравматизм: вопросы и ответы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533400" y="4953000"/>
            <a:ext cx="8229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baseline="-25000">
                <a:solidFill>
                  <a:srgbClr val="003F8B"/>
                </a:solidFill>
              </a:rPr>
              <a:t>ЛЭП (линии электропередачи), подстанции - объекты повышенной опасности</a:t>
            </a:r>
            <a:r>
              <a:rPr lang="ru-RU" altLang="ru-RU" sz="2800" baseline="-25000">
                <a:solidFill>
                  <a:srgbClr val="003F8B"/>
                </a:solidFill>
              </a:rPr>
              <a:t>!</a:t>
            </a:r>
          </a:p>
        </p:txBody>
      </p:sp>
      <p:pic>
        <p:nvPicPr>
          <p:cNvPr id="5125" name="Picture 10" descr="596013-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763713"/>
            <a:ext cx="434340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P6101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1763713"/>
            <a:ext cx="3897312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14" descr="b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588" y="857250"/>
            <a:ext cx="2706688" cy="438150"/>
          </a:xfrm>
          <a:solidFill>
            <a:srgbClr val="003F8B"/>
          </a:solidFill>
        </p:spPr>
        <p:txBody>
          <a:bodyPr lIns="594000" tIns="82800" rIns="306000" bIns="82800" anchor="b">
            <a:spAutoFit/>
          </a:bodyPr>
          <a:lstStyle/>
          <a:p>
            <a:pPr algn="l" eaLnBrk="1" hangingPunct="1"/>
            <a:r>
              <a:rPr lang="ru-RU" altLang="ru-RU" sz="900" b="1" smtClean="0">
                <a:solidFill>
                  <a:schemeClr val="bg1"/>
                </a:solidFill>
              </a:rPr>
              <a:t>Детский электротравматизм: вопросы и ответы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33400" y="5562600"/>
            <a:ext cx="80883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aseline="-25000">
                <a:solidFill>
                  <a:srgbClr val="003F8B"/>
                </a:solidFill>
              </a:rPr>
              <a:t>На опорах ЛЭП и ограждении подстанций размещают предупреждающие знаки. Эти знаки предупреждают и  запрещают приближаться к энергообъектам.. </a:t>
            </a:r>
          </a:p>
        </p:txBody>
      </p:sp>
      <p:pic>
        <p:nvPicPr>
          <p:cNvPr id="6149" name="Picture 8" descr="IMG_9304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719263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8" descr="IMG_76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429000"/>
            <a:ext cx="20891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854200"/>
            <a:ext cx="5040313" cy="32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14" descr="b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588" y="857250"/>
            <a:ext cx="2706688" cy="438150"/>
          </a:xfrm>
          <a:solidFill>
            <a:srgbClr val="003F8B"/>
          </a:solidFill>
        </p:spPr>
        <p:txBody>
          <a:bodyPr lIns="594000" tIns="82800" rIns="306000" bIns="82800" anchor="b">
            <a:spAutoFit/>
          </a:bodyPr>
          <a:lstStyle/>
          <a:p>
            <a:pPr algn="l" eaLnBrk="1" hangingPunct="1"/>
            <a:r>
              <a:rPr lang="ru-RU" altLang="ru-RU" sz="900" b="1" smtClean="0">
                <a:solidFill>
                  <a:schemeClr val="bg1"/>
                </a:solidFill>
              </a:rPr>
              <a:t>Детский электротравматизм: вопросы и ответы</a:t>
            </a:r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2636838" y="0"/>
            <a:ext cx="571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FFFF00"/>
                </a:solidFill>
              </a:rPr>
              <a:t>Запомни предупреждающие знаки! </a:t>
            </a:r>
          </a:p>
        </p:txBody>
      </p:sp>
      <p:pic>
        <p:nvPicPr>
          <p:cNvPr id="717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2528888"/>
            <a:ext cx="2422525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03350"/>
            <a:ext cx="2420938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15" descr="img_jpeg_1819_8597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3790950"/>
            <a:ext cx="281622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8196" name="Picture 514" descr="b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Чем опасна электроэнерг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403350"/>
            <a:ext cx="4662487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533400" y="1403350"/>
            <a:ext cx="3317875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aseline="-25000">
                <a:solidFill>
                  <a:srgbClr val="003F8B"/>
                </a:solidFill>
              </a:rPr>
              <a:t>Если ты увидишь оборванный или провисший провод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aseline="-25000">
              <a:solidFill>
                <a:srgbClr val="003F8B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aseline="-25000">
                <a:solidFill>
                  <a:srgbClr val="FF3300"/>
                </a:solidFill>
              </a:rPr>
              <a:t>НЕ ПРИКАСАЙСЯ И НЕ ПРИБЛИЖАЙСЯ!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aseline="-2500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aseline="-25000">
                <a:solidFill>
                  <a:srgbClr val="003F8B"/>
                </a:solidFill>
              </a:rPr>
              <a:t>Даже при приближении к лежащему на земле проводу человек может быть поражен электрическим током.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9220" name="Picture 514" descr="b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Чем опасна электроэнергия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1628775"/>
            <a:ext cx="4300538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522288" y="1719263"/>
            <a:ext cx="34988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aseline="-25000">
                <a:solidFill>
                  <a:srgbClr val="FF3300"/>
                </a:solidFill>
              </a:rPr>
              <a:t>ОСТАНОВИСЬ!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aseline="-25000">
                <a:solidFill>
                  <a:srgbClr val="003F8B"/>
                </a:solidFill>
              </a:rPr>
              <a:t>Влезая на опору линии электропередачи, ты подвергаешь свою жизнь опасности!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0244" name="Picture 514" descr="b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Чем опасна электроэнергия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1628775"/>
            <a:ext cx="4297363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431800" y="1673225"/>
            <a:ext cx="35893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aseline="-25000">
                <a:solidFill>
                  <a:srgbClr val="FF3300"/>
                </a:solidFill>
              </a:rPr>
              <a:t>ОСТАНОВИСЬ!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aseline="-25000">
                <a:solidFill>
                  <a:srgbClr val="003F8B"/>
                </a:solidFill>
              </a:rPr>
              <a:t>Нельзя набрасывать на провода проволоку и другие предметы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1848</TotalTime>
  <Words>354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Оформление по умолчанию</vt:lpstr>
      <vt:lpstr>Защитим наших детей от электрического тока!</vt:lpstr>
      <vt:lpstr>Детский электротравматизм: вопросы и ответы</vt:lpstr>
      <vt:lpstr>Детский электротравматизм: вопросы и ответы</vt:lpstr>
      <vt:lpstr>Детский электротравматизм: вопросы и ответы</vt:lpstr>
      <vt:lpstr>Детский электротравматизм: вопросы и ответы</vt:lpstr>
      <vt:lpstr>Детский электротравматизм: вопросы и ответы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Будьте счастливы!  </vt:lpstr>
    </vt:vector>
  </TitlesOfParts>
  <Company>Tycoon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Eugene</dc:creator>
  <cp:lastModifiedBy>Коломийцев А.К.</cp:lastModifiedBy>
  <cp:revision>75</cp:revision>
  <dcterms:created xsi:type="dcterms:W3CDTF">2008-05-07T09:29:25Z</dcterms:created>
  <dcterms:modified xsi:type="dcterms:W3CDTF">2023-06-14T06:22:43Z</dcterms:modified>
</cp:coreProperties>
</file>