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81" r:id="rId5"/>
    <p:sldId id="277" r:id="rId6"/>
    <p:sldId id="298" r:id="rId7"/>
    <p:sldId id="297" r:id="rId8"/>
    <p:sldId id="299" r:id="rId9"/>
    <p:sldId id="296" r:id="rId10"/>
    <p:sldId id="300" r:id="rId11"/>
    <p:sldId id="305" r:id="rId12"/>
    <p:sldId id="308" r:id="rId13"/>
    <p:sldId id="301" r:id="rId14"/>
    <p:sldId id="302" r:id="rId15"/>
    <p:sldId id="304" r:id="rId16"/>
    <p:sldId id="303" r:id="rId17"/>
    <p:sldId id="307" r:id="rId18"/>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E98"/>
    <a:srgbClr val="731F1C"/>
    <a:srgbClr val="0D3047"/>
    <a:srgbClr val="0B2B41"/>
    <a:srgbClr val="114263"/>
    <a:srgbClr val="401918"/>
    <a:srgbClr val="AB678E"/>
    <a:srgbClr val="B2606E"/>
    <a:srgbClr val="CA929B"/>
    <a:srgbClr val="248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703" autoAdjust="0"/>
  </p:normalViewPr>
  <p:slideViewPr>
    <p:cSldViewPr snapToGrid="0">
      <p:cViewPr varScale="1">
        <p:scale>
          <a:sx n="115" d="100"/>
          <a:sy n="115" d="100"/>
        </p:scale>
        <p:origin x="372" y="114"/>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9" d="100"/>
          <a:sy n="89" d="100"/>
        </p:scale>
        <p:origin x="30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47B31C2-59E7-4BEC-9309-88DE1BBF4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6F6358C-C126-4948-831F-BD8172C262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AC586E-08B7-4E7A-BD0E-75E4275DEF24}" type="datetimeFigureOut">
              <a:rPr lang="ru-RU" smtClean="0"/>
              <a:t>18.10.2023</a:t>
            </a:fld>
            <a:endParaRPr lang="ru-RU"/>
          </a:p>
        </p:txBody>
      </p:sp>
      <p:sp>
        <p:nvSpPr>
          <p:cNvPr id="4" name="Нижний колонтитул 3">
            <a:extLst>
              <a:ext uri="{FF2B5EF4-FFF2-40B4-BE49-F238E27FC236}">
                <a16:creationId xmlns:a16="http://schemas.microsoft.com/office/drawing/2014/main" id="{5328991B-8FE8-4293-8AE8-70BF9DDF76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E371E272-922A-494D-87BC-F45F15A457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6C3F1-D478-4AAB-B058-1452B09AEAC2}" type="slidenum">
              <a:rPr lang="ru-RU" smtClean="0"/>
              <a:t>‹#›</a:t>
            </a:fld>
            <a:endParaRPr lang="ru-RU"/>
          </a:p>
        </p:txBody>
      </p:sp>
    </p:spTree>
    <p:extLst>
      <p:ext uri="{BB962C8B-B14F-4D97-AF65-F5344CB8AC3E}">
        <p14:creationId xmlns:p14="http://schemas.microsoft.com/office/powerpoint/2010/main" val="3835342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90E6B-2375-42B3-BA83-7F44C8E1C6C3}" type="datetimeFigureOut">
              <a:rPr lang="ru-RU" noProof="0" smtClean="0"/>
              <a:t>18.10.2023</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55CF-5D5D-41CD-BB5B-B10450C0CCA6}" type="slidenum">
              <a:rPr lang="ru-RU" noProof="0" smtClean="0"/>
              <a:t>‹#›</a:t>
            </a:fld>
            <a:endParaRPr lang="ru-RU" noProof="0"/>
          </a:p>
        </p:txBody>
      </p:sp>
    </p:spTree>
    <p:extLst>
      <p:ext uri="{BB962C8B-B14F-4D97-AF65-F5344CB8AC3E}">
        <p14:creationId xmlns:p14="http://schemas.microsoft.com/office/powerpoint/2010/main" val="4674986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smtClean="0"/>
              <a:t>1</a:t>
            </a:fld>
            <a:endParaRPr lang="ru-RU"/>
          </a:p>
        </p:txBody>
      </p:sp>
    </p:spTree>
    <p:extLst>
      <p:ext uri="{BB962C8B-B14F-4D97-AF65-F5344CB8AC3E}">
        <p14:creationId xmlns:p14="http://schemas.microsoft.com/office/powerpoint/2010/main" val="410127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2</a:t>
            </a:fld>
            <a:endParaRPr lang="ru-RU" noProof="0"/>
          </a:p>
        </p:txBody>
      </p:sp>
    </p:spTree>
    <p:extLst>
      <p:ext uri="{BB962C8B-B14F-4D97-AF65-F5344CB8AC3E}">
        <p14:creationId xmlns:p14="http://schemas.microsoft.com/office/powerpoint/2010/main" val="417853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4</a:t>
            </a:fld>
            <a:endParaRPr lang="ru-RU" noProof="0"/>
          </a:p>
        </p:txBody>
      </p:sp>
    </p:spTree>
    <p:extLst>
      <p:ext uri="{BB962C8B-B14F-4D97-AF65-F5344CB8AC3E}">
        <p14:creationId xmlns:p14="http://schemas.microsoft.com/office/powerpoint/2010/main" val="28877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B7D355CF-5D5D-41CD-BB5B-B10450C0CCA6}" type="slidenum">
              <a:rPr lang="ru-RU" noProof="0" smtClean="0"/>
              <a:t>13</a:t>
            </a:fld>
            <a:endParaRPr lang="ru-RU" noProof="0"/>
          </a:p>
        </p:txBody>
      </p:sp>
    </p:spTree>
    <p:extLst>
      <p:ext uri="{BB962C8B-B14F-4D97-AF65-F5344CB8AC3E}">
        <p14:creationId xmlns:p14="http://schemas.microsoft.com/office/powerpoint/2010/main" val="155790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_01">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Рисунок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важных_изображения (текст 01)">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ru-RU" noProof="0"/>
              <a:t>Добавить изображение</a:t>
            </a:r>
          </a:p>
        </p:txBody>
      </p:sp>
      <p:sp>
        <p:nvSpPr>
          <p:cNvPr id="12" name="Рисунок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ru-RU" noProof="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ru-RU" noProof="0" smtClean="0"/>
              <a:t>Образец заголовка</a:t>
            </a:r>
            <a:endParaRPr lang="ru-RU" noProof="0"/>
          </a:p>
        </p:txBody>
      </p:sp>
      <p:sp>
        <p:nvSpPr>
          <p:cNvPr id="20" name="Номер слайда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Прямоугольник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 name="Овал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5" name="Номер слайда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Концовка">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0" name="Заголовок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ru-RU" noProof="0" dirty="0"/>
              <a:t>ЗАГОЛОВОК</a:t>
            </a:r>
          </a:p>
        </p:txBody>
      </p:sp>
      <p:sp>
        <p:nvSpPr>
          <p:cNvPr id="17" name="Текст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Имя</a:t>
            </a:r>
          </a:p>
        </p:txBody>
      </p:sp>
      <p:sp>
        <p:nvSpPr>
          <p:cNvPr id="18" name="Текст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Телефон</a:t>
            </a:r>
          </a:p>
        </p:txBody>
      </p:sp>
      <p:sp>
        <p:nvSpPr>
          <p:cNvPr id="19" name="Текст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Эл. почта</a:t>
            </a:r>
          </a:p>
        </p:txBody>
      </p:sp>
      <p:sp>
        <p:nvSpPr>
          <p:cNvPr id="20" name="Текст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ru-RU" noProof="0" dirty="0"/>
              <a:t>Веб-сайт</a:t>
            </a:r>
          </a:p>
        </p:txBody>
      </p:sp>
      <p:sp>
        <p:nvSpPr>
          <p:cNvPr id="3" name="Объект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28" name="Объект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29" name="Объект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
        <p:nvSpPr>
          <p:cNvPr id="30" name="Объект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solidFill>
                  <a:schemeClr val="tx1"/>
                </a:solidFill>
              </a:defRPr>
            </a:lvl1pPr>
          </a:lstStyle>
          <a:p>
            <a:pPr lvl="0" rtl="0"/>
            <a:r>
              <a:rPr lang="ru-RU" noProof="0"/>
              <a:t>Значок</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3" name="Полилиния: Фигура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grpSp>
        <p:nvGrpSpPr>
          <p:cNvPr id="6" name="Группа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Овал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8" name="Овал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9" name="Овал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Объект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Объект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0" name="Объект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Текст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0" name="Текст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1" name="Объект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2" name="Объект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Текст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0" name="Объект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1" name="Заголовок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_02">
    <p:spTree>
      <p:nvGrpSpPr>
        <p:cNvPr id="1" name=""/>
        <p:cNvGrpSpPr/>
        <p:nvPr/>
      </p:nvGrpSpPr>
      <p:grpSpPr>
        <a:xfrm>
          <a:off x="0" y="0"/>
          <a:ext cx="0" cy="0"/>
          <a:chOff x="0" y="0"/>
          <a:chExt cx="0" cy="0"/>
        </a:xfrm>
      </p:grpSpPr>
      <p:sp>
        <p:nvSpPr>
          <p:cNvPr id="10" name="Полилиния: Фигура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p>
        </p:txBody>
      </p:sp>
      <p:sp>
        <p:nvSpPr>
          <p:cNvPr id="12" name="Рисунок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ru-RU" noProof="0"/>
              <a:t>Подзаголовок</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Прямоугольник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7" name="Овал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8" name="Номер слайда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
        <p:nvSpPr>
          <p:cNvPr id="9" name="Заголовок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smtClean="0"/>
              <a:t>Образец заголовка</a:t>
            </a:r>
            <a:endParaRPr lang="ru-RU" noProof="0"/>
          </a:p>
        </p:txBody>
      </p:sp>
      <p:sp>
        <p:nvSpPr>
          <p:cNvPr id="10" name="Текст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1" name="Рисунок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_03">
    <p:spTree>
      <p:nvGrpSpPr>
        <p:cNvPr id="1" name=""/>
        <p:cNvGrpSpPr/>
        <p:nvPr/>
      </p:nvGrpSpPr>
      <p:grpSpPr>
        <a:xfrm>
          <a:off x="0" y="0"/>
          <a:ext cx="0" cy="0"/>
          <a:chOff x="0" y="0"/>
          <a:chExt cx="0" cy="0"/>
        </a:xfrm>
      </p:grpSpPr>
      <p:sp>
        <p:nvSpPr>
          <p:cNvPr id="7" name="Рисунок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ru-RU" noProof="0"/>
              <a:t>ЗАГОЛОВОК</a:t>
            </a:r>
          </a:p>
        </p:txBody>
      </p:sp>
      <p:sp>
        <p:nvSpPr>
          <p:cNvPr id="3" name="Подзаголовок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ru-RU" noProof="0"/>
              <a:t>Подзаголовок</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7" name="Рисунок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ru-RU" noProof="0"/>
              <a:t>Добавить изображение</a:t>
            </a:r>
          </a:p>
        </p:txBody>
      </p:sp>
      <p:sp>
        <p:nvSpPr>
          <p:cNvPr id="2" name="Заголовок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ru-RU" noProof="0" smtClean="0"/>
              <a:t>Образец заголовка</a:t>
            </a:r>
            <a:endParaRPr lang="ru-RU" noProof="0"/>
          </a:p>
        </p:txBody>
      </p:sp>
      <p:sp>
        <p:nvSpPr>
          <p:cNvPr id="3" name="Текст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ru-RU" noProof="0" smtClean="0"/>
              <a:t>Образец текста</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объект_2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4" name="Текст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ru-RU" noProof="0" smtClean="0"/>
              <a:t>Образец заголовка</a:t>
            </a:r>
            <a:endParaRPr lang="ru-RU" noProof="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ru-RU" noProof="0"/>
              <a:t>Значок</a:t>
            </a:r>
          </a:p>
        </p:txBody>
      </p:sp>
      <p:sp>
        <p:nvSpPr>
          <p:cNvPr id="17" name="Объект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ru-RU" noProof="0"/>
              <a:t>Значок</a:t>
            </a:r>
          </a:p>
        </p:txBody>
      </p:sp>
      <p:sp>
        <p:nvSpPr>
          <p:cNvPr id="18" name="Номер слайда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объект_3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4" name="Текст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7" name="Объект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8" name="Текст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ru-RU" noProof="0" smtClean="0"/>
              <a:t>Образец текста</a:t>
            </a:r>
          </a:p>
        </p:txBody>
      </p:sp>
      <p:sp>
        <p:nvSpPr>
          <p:cNvPr id="10" name="Объект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1" name="Номер слайда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объект_2 (вертикальный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dirty="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1" name="Текст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12" name="Объект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15" name="Номер слайда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объект_1 (столбец)">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ru-RU" noProof="0"/>
              <a:t>Добавить изображение</a:t>
            </a:r>
          </a:p>
        </p:txBody>
      </p:sp>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ru-RU" noProof="0" smtClean="0"/>
              <a:t>Образец заголовка</a:t>
            </a:r>
            <a:endParaRPr lang="ru-RU" noProof="0" dirty="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ru-RU" noProof="0"/>
              <a:t>Значок</a:t>
            </a:r>
          </a:p>
        </p:txBody>
      </p:sp>
      <p:sp>
        <p:nvSpPr>
          <p:cNvPr id="8" name="Номер слайда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ru-RU" noProof="0" smtClean="0"/>
              <a:pPr algn="ctr"/>
              <a:t>‹#›</a:t>
            </a:fld>
            <a:endParaRPr lang="ru-RU"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объект">
    <p:spTree>
      <p:nvGrpSpPr>
        <p:cNvPr id="1" name=""/>
        <p:cNvGrpSpPr/>
        <p:nvPr/>
      </p:nvGrpSpPr>
      <p:grpSpPr>
        <a:xfrm>
          <a:off x="0" y="0"/>
          <a:ext cx="0" cy="0"/>
          <a:chOff x="0" y="0"/>
          <a:chExt cx="0" cy="0"/>
        </a:xfrm>
      </p:grpSpPr>
      <p:sp>
        <p:nvSpPr>
          <p:cNvPr id="13" name="Текст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ru-RU" noProof="0" smtClean="0"/>
              <a:t>Образец текста</a:t>
            </a:r>
          </a:p>
        </p:txBody>
      </p:sp>
      <p:sp>
        <p:nvSpPr>
          <p:cNvPr id="2" name="Заголовок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ru-RU" noProof="0" smtClean="0"/>
              <a:t>Образец заголовка</a:t>
            </a:r>
            <a:endParaRPr lang="ru-RU" noProof="0"/>
          </a:p>
        </p:txBody>
      </p:sp>
      <p:sp>
        <p:nvSpPr>
          <p:cNvPr id="16" name="Объект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ru-RU" noProof="0"/>
              <a:t>Значок</a:t>
            </a:r>
          </a:p>
        </p:txBody>
      </p:sp>
      <p:grpSp>
        <p:nvGrpSpPr>
          <p:cNvPr id="11" name="Группа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Прямоугольник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5" name="Номер слайда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ru-RU" sz="1200" noProof="0" smtClean="0">
                <a:solidFill>
                  <a:schemeClr val="bg1"/>
                </a:solidFill>
              </a:rPr>
              <a:pPr algn="ctr"/>
              <a:t>‹#›</a:t>
            </a:fld>
            <a:endParaRPr lang="ru-RU"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ru-RU" noProof="0" smtClean="0"/>
              <a:pPr algn="ctr"/>
              <a:t>‹#›</a:t>
            </a:fld>
            <a:endParaRPr lang="ru-RU" noProof="0"/>
          </a:p>
        </p:txBody>
      </p:sp>
      <p:sp>
        <p:nvSpPr>
          <p:cNvPr id="2" name="Заголовок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gia.edu.ru/"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www.nakhodka-edu.ru/" TargetMode="External"/><Relationship Id="rId5" Type="http://schemas.openxmlformats.org/officeDocument/2006/relationships/hyperlink" Target="https://oge.sdamgia.ru/" TargetMode="External"/><Relationship Id="rId4" Type="http://schemas.openxmlformats.org/officeDocument/2006/relationships/hyperlink" Target="http://fipi.r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Трое мужчин за столом для пикника">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949441" y="2934393"/>
            <a:ext cx="4929447" cy="1820488"/>
          </a:xfrm>
        </p:spPr>
        <p:txBody>
          <a:bodyPr rtlCol="0"/>
          <a:lstStyle/>
          <a:p>
            <a:pPr algn="ctr"/>
            <a:r>
              <a:rPr lang="ru-RU" altLang="ru-RU" sz="3600" b="1" i="1" dirty="0">
                <a:latin typeface="Times New Roman" panose="02020603050405020304" pitchFamily="18" charset="0"/>
              </a:rPr>
              <a:t>ГОСУДАРСТВЕННАЯ </a:t>
            </a:r>
            <a:r>
              <a:rPr lang="ru-RU" altLang="ru-RU" sz="3600" b="1" i="1" dirty="0" smtClean="0">
                <a:latin typeface="Times New Roman" panose="02020603050405020304" pitchFamily="18" charset="0"/>
              </a:rPr>
              <a:t/>
            </a:r>
            <a:br>
              <a:rPr lang="ru-RU" altLang="ru-RU" sz="3600" b="1" i="1" dirty="0" smtClean="0">
                <a:latin typeface="Times New Roman" panose="02020603050405020304" pitchFamily="18" charset="0"/>
              </a:rPr>
            </a:br>
            <a:r>
              <a:rPr lang="ru-RU" altLang="ru-RU" sz="3600" b="1" i="1" dirty="0" smtClean="0">
                <a:latin typeface="Times New Roman" panose="02020603050405020304" pitchFamily="18" charset="0"/>
              </a:rPr>
              <a:t/>
            </a:r>
            <a:br>
              <a:rPr lang="ru-RU" altLang="ru-RU" sz="3600" b="1" i="1" dirty="0" smtClean="0">
                <a:latin typeface="Times New Roman" panose="02020603050405020304" pitchFamily="18" charset="0"/>
              </a:rPr>
            </a:br>
            <a:r>
              <a:rPr lang="ru-RU" altLang="ru-RU" sz="3600" b="1" i="1" dirty="0" smtClean="0">
                <a:latin typeface="Times New Roman" panose="02020603050405020304" pitchFamily="18" charset="0"/>
              </a:rPr>
              <a:t>итоговая аттестация</a:t>
            </a:r>
            <a:r>
              <a:rPr lang="ru-RU" altLang="ru-RU" b="1" i="1" dirty="0" smtClean="0">
                <a:latin typeface="Times New Roman" panose="02020603050405020304" pitchFamily="18" charset="0"/>
              </a:rPr>
              <a:t>  </a:t>
            </a:r>
            <a:endParaRPr lang="ru-RU"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p:txBody>
          <a:bodyPr rtlCol="0"/>
          <a:lstStyle/>
          <a:p>
            <a:r>
              <a:rPr lang="ru-RU" altLang="ru-RU" b="1" i="1" dirty="0">
                <a:latin typeface="Times New Roman" panose="02020603050405020304" pitchFamily="18" charset="0"/>
              </a:rPr>
              <a:t>учащихся </a:t>
            </a:r>
            <a:r>
              <a:rPr lang="ru-RU" altLang="ru-RU" b="1" i="1" dirty="0" smtClean="0">
                <a:latin typeface="Times New Roman" panose="02020603050405020304" pitchFamily="18" charset="0"/>
              </a:rPr>
              <a:t>9 </a:t>
            </a:r>
            <a:r>
              <a:rPr lang="ru-RU" altLang="ru-RU" b="1" i="1" dirty="0">
                <a:latin typeface="Times New Roman" panose="02020603050405020304" pitchFamily="18" charset="0"/>
              </a:rPr>
              <a:t>классов</a:t>
            </a:r>
            <a:br>
              <a:rPr lang="ru-RU" altLang="ru-RU" b="1" i="1" dirty="0">
                <a:latin typeface="Times New Roman" panose="02020603050405020304" pitchFamily="18" charset="0"/>
              </a:rPr>
            </a:br>
            <a:r>
              <a:rPr lang="ru-RU" altLang="ru-RU" b="1" i="1" dirty="0">
                <a:latin typeface="Times New Roman" panose="02020603050405020304" pitchFamily="18" charset="0"/>
              </a:rPr>
              <a:t>в 2024 году</a:t>
            </a:r>
            <a:endParaRPr lang="ru-RU" dirty="0"/>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8" name="Объект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831" y="379943"/>
            <a:ext cx="2958839" cy="19725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0"/>
          </p:nvPr>
        </p:nvSpPr>
        <p:spPr/>
      </p:sp>
      <p:sp>
        <p:nvSpPr>
          <p:cNvPr id="5" name="Объект 3"/>
          <p:cNvSpPr>
            <a:spLocks noGrp="1"/>
          </p:cNvSpPr>
          <p:nvPr>
            <p:ph sz="half" idx="2"/>
          </p:nvPr>
        </p:nvSpPr>
        <p:spPr>
          <a:xfrm>
            <a:off x="817605" y="994758"/>
            <a:ext cx="7506085" cy="4591240"/>
          </a:xfrm>
        </p:spPr>
        <p:txBody>
          <a:bodyPr>
            <a:normAutofit/>
          </a:bodyPr>
          <a:lstStyle/>
          <a:p>
            <a:pPr>
              <a:spcBef>
                <a:spcPct val="0"/>
              </a:spcBef>
            </a:pPr>
            <a:r>
              <a:rPr lang="ru-RU" altLang="ru-RU" sz="2800" dirty="0">
                <a:solidFill>
                  <a:schemeClr val="tx1"/>
                </a:solidFill>
                <a:latin typeface="Times New Roman" panose="02020603050405020304" pitchFamily="18" charset="0"/>
              </a:rPr>
              <a:t>ГИА начинается </a:t>
            </a:r>
            <a:r>
              <a:rPr lang="ru-RU" altLang="ru-RU" sz="2800" b="1" dirty="0">
                <a:solidFill>
                  <a:schemeClr val="tx1"/>
                </a:solidFill>
                <a:latin typeface="Times New Roman" panose="02020603050405020304" pitchFamily="18" charset="0"/>
              </a:rPr>
              <a:t>в 10:00 </a:t>
            </a:r>
            <a:r>
              <a:rPr lang="ru-RU" altLang="ru-RU" sz="2800" dirty="0">
                <a:solidFill>
                  <a:schemeClr val="tx1"/>
                </a:solidFill>
                <a:latin typeface="Times New Roman" panose="02020603050405020304" pitchFamily="18" charset="0"/>
              </a:rPr>
              <a:t>по местному времени. Запуск в ППЭ осуществляется с </a:t>
            </a:r>
            <a:r>
              <a:rPr lang="ru-RU" altLang="ru-RU" sz="2800" b="1" dirty="0" smtClean="0">
                <a:solidFill>
                  <a:schemeClr val="tx1"/>
                </a:solidFill>
                <a:latin typeface="Times New Roman" panose="02020603050405020304" pitchFamily="18" charset="0"/>
              </a:rPr>
              <a:t>09.15</a:t>
            </a:r>
            <a:r>
              <a:rPr lang="ru-RU" altLang="ru-RU" sz="2800" dirty="0" smtClean="0">
                <a:solidFill>
                  <a:schemeClr val="tx1"/>
                </a:solidFill>
              </a:rPr>
              <a:t> </a:t>
            </a:r>
            <a:endParaRPr lang="ru-RU" altLang="ru-RU" sz="2800" dirty="0">
              <a:solidFill>
                <a:schemeClr val="tx1"/>
              </a:solidFill>
            </a:endParaRPr>
          </a:p>
          <a:p>
            <a:pPr>
              <a:spcBef>
                <a:spcPct val="0"/>
              </a:spcBef>
            </a:pPr>
            <a:r>
              <a:rPr lang="ru-RU" altLang="ru-RU" sz="2800" dirty="0">
                <a:solidFill>
                  <a:schemeClr val="tx1"/>
                </a:solidFill>
                <a:latin typeface="Times New Roman" panose="02020603050405020304" pitchFamily="18" charset="0"/>
                <a:cs typeface="Times New Roman" panose="02020603050405020304" pitchFamily="18" charset="0"/>
              </a:rPr>
              <a:t>По каждому учебному предмету устанавливается продолжительность проведения экзаменов.</a:t>
            </a:r>
          </a:p>
          <a:p>
            <a:pPr>
              <a:spcBef>
                <a:spcPct val="0"/>
              </a:spcBef>
            </a:pPr>
            <a:r>
              <a:rPr lang="ru-RU" altLang="ru-RU" sz="2800" dirty="0">
                <a:solidFill>
                  <a:schemeClr val="tx1"/>
                </a:solidFill>
                <a:latin typeface="Times New Roman" panose="02020603050405020304" pitchFamily="18" charset="0"/>
              </a:rPr>
              <a:t>ГИА проводится письменно на русском языке (за исключением иностранных языков). </a:t>
            </a:r>
          </a:p>
          <a:p>
            <a:pPr>
              <a:spcBef>
                <a:spcPct val="0"/>
              </a:spcBef>
            </a:pPr>
            <a:r>
              <a:rPr lang="ru-RU" altLang="ru-RU" sz="2800" dirty="0">
                <a:solidFill>
                  <a:schemeClr val="tx1"/>
                </a:solidFill>
                <a:latin typeface="Times New Roman" panose="02020603050405020304" pitchFamily="18" charset="0"/>
              </a:rPr>
              <a:t>Единые правила проведения в пунктах тестирования</a:t>
            </a:r>
          </a:p>
          <a:p>
            <a:endParaRPr lang="ru-RU" sz="2400" dirty="0">
              <a:solidFill>
                <a:schemeClr val="tx1"/>
              </a:solidFill>
            </a:endParaRPr>
          </a:p>
        </p:txBody>
      </p:sp>
      <p:pic>
        <p:nvPicPr>
          <p:cNvPr id="6"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25617" y="4232867"/>
            <a:ext cx="4236343" cy="2142994"/>
          </a:xfrm>
        </p:spPr>
      </p:pic>
    </p:spTree>
    <p:extLst>
      <p:ext uri="{BB962C8B-B14F-4D97-AF65-F5344CB8AC3E}">
        <p14:creationId xmlns:p14="http://schemas.microsoft.com/office/powerpoint/2010/main" val="64028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399146" y="1255220"/>
            <a:ext cx="8146338" cy="5203769"/>
          </a:xfrm>
        </p:spPr>
        <p:txBody>
          <a:bodyPr/>
          <a:lstStyle/>
          <a:p>
            <a:pPr>
              <a:spcAft>
                <a:spcPts val="0"/>
              </a:spcAft>
              <a:defRPr/>
            </a:pPr>
            <a:r>
              <a:rPr lang="ru-RU" sz="2800" b="1" dirty="0">
                <a:solidFill>
                  <a:schemeClr val="tx1"/>
                </a:solidFill>
                <a:latin typeface="Times New Roman" panose="02020603050405020304" pitchFamily="18" charset="0"/>
                <a:cs typeface="Times New Roman" panose="02020603050405020304" pitchFamily="18" charset="0"/>
              </a:rPr>
              <a:t>Участник ОГЭ должен занять место, указанное организатором. </a:t>
            </a:r>
            <a:r>
              <a:rPr lang="ru-RU" sz="2800" b="1" dirty="0" smtClean="0">
                <a:solidFill>
                  <a:schemeClr val="tx1"/>
                </a:solidFill>
                <a:latin typeface="Times New Roman" panose="02020603050405020304" pitchFamily="18" charset="0"/>
                <a:cs typeface="Times New Roman" panose="02020603050405020304" pitchFamily="18" charset="0"/>
              </a:rPr>
              <a:t/>
            </a:r>
            <a:br>
              <a:rPr lang="ru-RU" sz="2800" b="1"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Меняться </a:t>
            </a:r>
            <a:r>
              <a:rPr lang="ru-RU" sz="2800" b="1" dirty="0">
                <a:solidFill>
                  <a:schemeClr val="tx1"/>
                </a:solidFill>
                <a:latin typeface="Times New Roman" panose="02020603050405020304" pitchFamily="18" charset="0"/>
                <a:cs typeface="Times New Roman" panose="02020603050405020304" pitchFamily="18" charset="0"/>
              </a:rPr>
              <a:t>местами без указания организаторов </a:t>
            </a:r>
            <a:r>
              <a:rPr lang="ru-RU" sz="2800" b="1" dirty="0">
                <a:solidFill>
                  <a:srgbClr val="FF0000"/>
                </a:solidFill>
                <a:latin typeface="Times New Roman" panose="02020603050405020304" pitchFamily="18" charset="0"/>
                <a:cs typeface="Times New Roman" panose="02020603050405020304" pitchFamily="18" charset="0"/>
              </a:rPr>
              <a:t>запрещено.</a:t>
            </a:r>
            <a:br>
              <a:rPr lang="ru-RU" sz="2800" b="1" dirty="0">
                <a:solidFill>
                  <a:srgbClr val="FF0000"/>
                </a:solidFill>
                <a:latin typeface="Times New Roman" panose="02020603050405020304" pitchFamily="18" charset="0"/>
                <a:cs typeface="Times New Roman" panose="02020603050405020304" pitchFamily="18" charset="0"/>
              </a:rPr>
            </a:br>
            <a:r>
              <a:rPr lang="ru-RU" sz="2800" b="1" dirty="0">
                <a:solidFill>
                  <a:schemeClr val="tx1"/>
                </a:solidFill>
                <a:latin typeface="Times New Roman" panose="02020603050405020304" pitchFamily="18" charset="0"/>
                <a:cs typeface="Times New Roman" panose="02020603050405020304" pitchFamily="18" charset="0"/>
              </a:rPr>
              <a:t>На рабочем месте может находиться только паспорт, ручка и разрешенные для использования средства обучения и воспитания. </a:t>
            </a:r>
            <a:r>
              <a:rPr lang="ru-RU" sz="2800" b="1" dirty="0" smtClean="0">
                <a:solidFill>
                  <a:schemeClr val="tx1"/>
                </a:solidFill>
                <a:latin typeface="Times New Roman" panose="02020603050405020304" pitchFamily="18" charset="0"/>
                <a:cs typeface="Times New Roman" panose="02020603050405020304" pitchFamily="18" charset="0"/>
              </a:rPr>
              <a:t/>
            </a:r>
            <a:br>
              <a:rPr lang="ru-RU" sz="2800" b="1"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Лишние </a:t>
            </a:r>
            <a:r>
              <a:rPr lang="ru-RU" sz="2800" b="1" dirty="0">
                <a:solidFill>
                  <a:schemeClr val="tx1"/>
                </a:solidFill>
                <a:latin typeface="Times New Roman" panose="02020603050405020304" pitchFamily="18" charset="0"/>
                <a:cs typeface="Times New Roman" panose="02020603050405020304" pitchFamily="18" charset="0"/>
              </a:rPr>
              <a:t>вещи располагаются на специально выделенном для этого столе за пределами аудитории</a:t>
            </a:r>
            <a:r>
              <a:rPr lang="ru-RU" sz="2800" b="1" dirty="0">
                <a:solidFill>
                  <a:srgbClr val="000066"/>
                </a:solidFill>
                <a:latin typeface="Times New Roman" panose="02020603050405020304" pitchFamily="18" charset="0"/>
                <a:cs typeface="Times New Roman" panose="02020603050405020304" pitchFamily="18" charset="0"/>
              </a:rPr>
              <a:t>. </a:t>
            </a:r>
            <a:br>
              <a:rPr lang="ru-RU" sz="2800" b="1" dirty="0">
                <a:solidFill>
                  <a:srgbClr val="000066"/>
                </a:solidFill>
                <a:latin typeface="Times New Roman" panose="02020603050405020304" pitchFamily="18" charset="0"/>
                <a:cs typeface="Times New Roman" panose="02020603050405020304" pitchFamily="18" charset="0"/>
              </a:rPr>
            </a:br>
            <a:r>
              <a:rPr lang="ru-RU" sz="2800" b="1" dirty="0">
                <a:solidFill>
                  <a:schemeClr val="tx1"/>
                </a:solidFill>
                <a:latin typeface="Times New Roman" panose="02020603050405020304" pitchFamily="18" charset="0"/>
                <a:cs typeface="Times New Roman" panose="02020603050405020304" pitchFamily="18" charset="0"/>
              </a:rPr>
              <a:t>Пользоваться мобильным телефоном на территории ППЭ </a:t>
            </a:r>
            <a:r>
              <a:rPr lang="ru-RU" sz="2800" b="1" dirty="0">
                <a:solidFill>
                  <a:srgbClr val="FF0000"/>
                </a:solidFill>
                <a:latin typeface="Times New Roman" panose="02020603050405020304" pitchFamily="18" charset="0"/>
                <a:cs typeface="Times New Roman" panose="02020603050405020304" pitchFamily="18" charset="0"/>
              </a:rPr>
              <a:t>запрещено. </a:t>
            </a:r>
            <a:r>
              <a:rPr lang="ru-RU" sz="2800" b="1" dirty="0" smtClean="0">
                <a:solidFill>
                  <a:srgbClr val="FF0000"/>
                </a:solidFill>
                <a:latin typeface="Times New Roman" panose="02020603050405020304" pitchFamily="18" charset="0"/>
                <a:cs typeface="Times New Roman" panose="02020603050405020304" pitchFamily="18" charset="0"/>
              </a:rPr>
              <a:t/>
            </a:r>
            <a:br>
              <a:rPr lang="ru-RU" sz="2800" b="1" dirty="0" smtClean="0">
                <a:solidFill>
                  <a:srgbClr val="FF0000"/>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Выпускник</a:t>
            </a:r>
            <a:r>
              <a:rPr lang="ru-RU" sz="2800" b="1" dirty="0">
                <a:solidFill>
                  <a:schemeClr val="tx1"/>
                </a:solidFill>
                <a:latin typeface="Times New Roman" panose="02020603050405020304" pitchFamily="18" charset="0"/>
                <a:cs typeface="Times New Roman" panose="02020603050405020304" pitchFamily="18" charset="0"/>
              </a:rPr>
              <a:t>, у которого обнаружен телефон,</a:t>
            </a:r>
            <a:r>
              <a:rPr lang="ru-RU" sz="2800" b="1" dirty="0">
                <a:solidFill>
                  <a:srgbClr val="FF0000"/>
                </a:solidFill>
                <a:latin typeface="Times New Roman" panose="02020603050405020304" pitchFamily="18" charset="0"/>
                <a:cs typeface="Times New Roman" panose="02020603050405020304" pitchFamily="18" charset="0"/>
              </a:rPr>
              <a:t> удаляется с экзамена.</a:t>
            </a:r>
            <a:r>
              <a:rPr lang="ru-RU" sz="4800" b="1" dirty="0">
                <a:solidFill>
                  <a:srgbClr val="FF0000"/>
                </a:solidFill>
                <a:latin typeface="Times New Roman" panose="02020603050405020304" pitchFamily="18" charset="0"/>
                <a:cs typeface="Times New Roman" panose="02020603050405020304" pitchFamily="18" charset="0"/>
              </a:rPr>
              <a:t/>
            </a:r>
            <a:br>
              <a:rPr lang="ru-RU" sz="4800" b="1" dirty="0">
                <a:solidFill>
                  <a:srgbClr val="FF0000"/>
                </a:solidFill>
                <a:latin typeface="Times New Roman" panose="02020603050405020304" pitchFamily="18" charset="0"/>
                <a:cs typeface="Times New Roman" panose="02020603050405020304" pitchFamily="18" charset="0"/>
              </a:rPr>
            </a:br>
            <a:endParaRPr lang="ru-RU" sz="4800" dirty="0"/>
          </a:p>
        </p:txBody>
      </p:sp>
      <p:pic>
        <p:nvPicPr>
          <p:cNvPr id="5" name="Объект 4"/>
          <p:cNvPicPr>
            <a:picLocks noGrp="1" noChangeAspect="1"/>
          </p:cNvPicPr>
          <p:nvPr>
            <p:ph type="pic" sz="quarter" idx="10"/>
          </p:nvPr>
        </p:nvPicPr>
        <p:blipFill>
          <a:blip r:embed="rId2"/>
          <a:srcRect t="12500" b="12500"/>
          <a:stretch>
            <a:fillRect/>
          </a:stretch>
        </p:blipFill>
        <p:spPr>
          <a:xfrm>
            <a:off x="7777190" y="4347135"/>
            <a:ext cx="4123863" cy="23196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618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Фото Экзамен, более 125 000 качественных бесплатных стоковых фото"/>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79" b="7779"/>
          <a:stretch>
            <a:fillRect/>
          </a:stretch>
        </p:blipFill>
        <p:spPr bwMode="auto">
          <a:xfrm>
            <a:off x="5224749" y="1152354"/>
            <a:ext cx="6612760" cy="381865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a:off x="245361" y="128395"/>
            <a:ext cx="7435599" cy="6729605"/>
          </a:xfrm>
          <a:prstGeom prst="rect">
            <a:avLst/>
          </a:prstGeom>
        </p:spPr>
      </p:pic>
      <p:sp>
        <p:nvSpPr>
          <p:cNvPr id="3" name="Заголовок 2"/>
          <p:cNvSpPr>
            <a:spLocks noGrp="1"/>
          </p:cNvSpPr>
          <p:nvPr>
            <p:ph type="ctrTitle"/>
          </p:nvPr>
        </p:nvSpPr>
        <p:spPr>
          <a:xfrm>
            <a:off x="245361" y="3493198"/>
            <a:ext cx="6234545" cy="2568272"/>
          </a:xfrm>
        </p:spPr>
        <p:txBody>
          <a:bodyPr/>
          <a:lstStyle/>
          <a:p>
            <a:r>
              <a:rPr lang="ru-RU" sz="2400" dirty="0" smtClean="0"/>
              <a:t>1. Используется пятибалльная система оценивания</a:t>
            </a:r>
            <a:br>
              <a:rPr lang="ru-RU" sz="2400" dirty="0" smtClean="0"/>
            </a:br>
            <a:r>
              <a:rPr lang="ru-RU" sz="2400" dirty="0"/>
              <a:t/>
            </a:r>
            <a:br>
              <a:rPr lang="ru-RU" sz="2400" dirty="0"/>
            </a:br>
            <a:r>
              <a:rPr lang="ru-RU" sz="2400" dirty="0" smtClean="0"/>
              <a:t>2. Результаты признаются удовлетворительными, если участник по сдаваемым предметам набрал минимальное количество баллов.</a:t>
            </a:r>
            <a:br>
              <a:rPr lang="ru-RU" sz="2400" dirty="0" smtClean="0"/>
            </a:br>
            <a:r>
              <a:rPr lang="ru-RU" sz="2400" dirty="0" smtClean="0"/>
              <a:t/>
            </a:r>
            <a:br>
              <a:rPr lang="ru-RU" sz="2400" dirty="0" smtClean="0"/>
            </a:br>
            <a:r>
              <a:rPr lang="ru-RU" sz="2400" dirty="0" smtClean="0"/>
              <a:t>3.В случае если участник ГИА получил неудовлетворительные результаты не более, чем по двум учебным предметам, он допускается повторно к ГИА по соответствующему учебному предмету в текущем учебном году в резервные сроки.</a:t>
            </a:r>
            <a:br>
              <a:rPr lang="ru-RU" sz="2400" dirty="0" smtClean="0"/>
            </a:br>
            <a:r>
              <a:rPr lang="ru-RU" sz="2400" dirty="0"/>
              <a:t/>
            </a:r>
            <a:br>
              <a:rPr lang="ru-RU" sz="2400" dirty="0"/>
            </a:br>
            <a:endParaRPr lang="ru-RU" sz="2400" dirty="0"/>
          </a:p>
        </p:txBody>
      </p:sp>
      <p:sp>
        <p:nvSpPr>
          <p:cNvPr id="4" name="Подзаголовок 3"/>
          <p:cNvSpPr>
            <a:spLocks noGrp="1"/>
          </p:cNvSpPr>
          <p:nvPr>
            <p:ph type="subTitle" idx="1"/>
          </p:nvPr>
        </p:nvSpPr>
        <p:spPr>
          <a:xfrm>
            <a:off x="6646163" y="5994971"/>
            <a:ext cx="5049510" cy="521208"/>
          </a:xfrm>
        </p:spPr>
        <p:txBody>
          <a:bodyPr/>
          <a:lstStyle/>
          <a:p>
            <a:pPr algn="ctr"/>
            <a:r>
              <a:rPr lang="ru-RU" sz="3200" b="1" dirty="0" smtClean="0">
                <a:solidFill>
                  <a:schemeClr val="accent1">
                    <a:lumMod val="75000"/>
                  </a:schemeClr>
                </a:solidFill>
              </a:rPr>
              <a:t>ОЦЕНКА РЕЗУЛЬТАТОВ ГИА</a:t>
            </a:r>
            <a:endParaRPr lang="ru-RU" sz="3200" b="1" dirty="0">
              <a:solidFill>
                <a:schemeClr val="accent1">
                  <a:lumMod val="75000"/>
                </a:schemeClr>
              </a:solidFill>
            </a:endParaRPr>
          </a:p>
        </p:txBody>
      </p:sp>
    </p:spTree>
    <p:extLst>
      <p:ext uri="{BB962C8B-B14F-4D97-AF65-F5344CB8AC3E}">
        <p14:creationId xmlns:p14="http://schemas.microsoft.com/office/powerpoint/2010/main" val="18771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691291" y="548640"/>
            <a:ext cx="4962830" cy="4347556"/>
          </a:xfrm>
        </p:spPr>
        <p:txBody>
          <a:bodyPr rtlCol="0"/>
          <a:lstStyle/>
          <a:p>
            <a:pPr algn="just">
              <a:defRPr/>
            </a:pPr>
            <a:r>
              <a:rPr lang="ru-RU" sz="2000" b="1" dirty="0">
                <a:latin typeface="Times New Roman" panose="02020603050405020304" pitchFamily="18" charset="0"/>
                <a:cs typeface="Times New Roman" panose="02020603050405020304" pitchFamily="18" charset="0"/>
              </a:rPr>
              <a:t>Апелляция подается участником экзамена:</a:t>
            </a:r>
            <a:br>
              <a:rPr lang="ru-RU" sz="2000" b="1" dirty="0">
                <a:latin typeface="Times New Roman" panose="02020603050405020304" pitchFamily="18" charset="0"/>
                <a:cs typeface="Times New Roman" panose="02020603050405020304" pitchFamily="18" charset="0"/>
              </a:rPr>
            </a:br>
            <a:r>
              <a:rPr lang="ru-RU" sz="2000" b="1" i="1" dirty="0">
                <a:latin typeface="Times New Roman" panose="02020603050405020304" pitchFamily="18" charset="0"/>
                <a:cs typeface="Times New Roman" panose="02020603050405020304" pitchFamily="18" charset="0"/>
              </a:rPr>
              <a:t>п</a:t>
            </a:r>
            <a:r>
              <a:rPr lang="ru-RU" sz="2000" b="1" i="1" dirty="0" smtClean="0">
                <a:latin typeface="Times New Roman" panose="02020603050405020304" pitchFamily="18" charset="0"/>
                <a:cs typeface="Times New Roman" panose="02020603050405020304" pitchFamily="18" charset="0"/>
              </a:rPr>
              <a:t>о </a:t>
            </a:r>
            <a:r>
              <a:rPr lang="ru-RU" sz="2000" b="1" i="1" dirty="0">
                <a:latin typeface="Times New Roman" panose="02020603050405020304" pitchFamily="18" charset="0"/>
                <a:cs typeface="Times New Roman" panose="02020603050405020304" pitchFamily="18" charset="0"/>
              </a:rPr>
              <a:t>процедуре проведения </a:t>
            </a:r>
            <a:r>
              <a:rPr lang="ru-RU" sz="2000" b="1" dirty="0">
                <a:latin typeface="Times New Roman" panose="02020603050405020304" pitchFamily="18" charset="0"/>
                <a:cs typeface="Times New Roman" panose="02020603050405020304" pitchFamily="18" charset="0"/>
              </a:rPr>
              <a:t>экзамена – в день проведения экзамена </a:t>
            </a:r>
            <a:r>
              <a:rPr lang="ru-RU" sz="2000" b="1" dirty="0" smtClean="0">
                <a:solidFill>
                  <a:srgbClr val="731F1C"/>
                </a:solidFill>
                <a:latin typeface="Times New Roman" panose="02020603050405020304" pitchFamily="18" charset="0"/>
                <a:cs typeface="Times New Roman" panose="02020603050405020304" pitchFamily="18" charset="0"/>
              </a:rPr>
              <a:t>до выхода </a:t>
            </a:r>
            <a:r>
              <a:rPr lang="ru-RU" sz="2000" b="1" dirty="0" smtClean="0">
                <a:latin typeface="Times New Roman" panose="02020603050405020304" pitchFamily="18" charset="0"/>
                <a:cs typeface="Times New Roman" panose="02020603050405020304" pitchFamily="18" charset="0"/>
              </a:rPr>
              <a:t>из </a:t>
            </a:r>
            <a:r>
              <a:rPr lang="ru-RU" sz="2000" b="1" dirty="0">
                <a:latin typeface="Times New Roman" panose="02020603050405020304" pitchFamily="18" charset="0"/>
                <a:cs typeface="Times New Roman" panose="02020603050405020304" pitchFamily="18" charset="0"/>
              </a:rPr>
              <a:t>ППЭ уполномоченному </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представителю ГЭК;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i="1" dirty="0" smtClean="0">
                <a:latin typeface="Times New Roman" panose="02020603050405020304" pitchFamily="18" charset="0"/>
                <a:cs typeface="Times New Roman" panose="02020603050405020304" pitchFamily="18" charset="0"/>
              </a:rPr>
              <a:t>по </a:t>
            </a:r>
            <a:r>
              <a:rPr lang="ru-RU" sz="2000" b="1" i="1" dirty="0">
                <a:latin typeface="Times New Roman" panose="02020603050405020304" pitchFamily="18" charset="0"/>
                <a:cs typeface="Times New Roman" panose="02020603050405020304" pitchFamily="18" charset="0"/>
              </a:rPr>
              <a:t>итогам экзамена </a:t>
            </a:r>
            <a:r>
              <a:rPr lang="ru-RU" sz="2000" b="1" dirty="0">
                <a:latin typeface="Times New Roman" panose="02020603050405020304" pitchFamily="18" charset="0"/>
                <a:cs typeface="Times New Roman" panose="02020603050405020304" pitchFamily="18" charset="0"/>
              </a:rPr>
              <a:t>(результаты проверки 2 части ) - в течение двух рабочих дней после официального объявления результатов экзамена руководителю своего образовательного </a:t>
            </a:r>
            <a:r>
              <a:rPr lang="ru-RU" sz="2000" b="1" dirty="0" smtClean="0">
                <a:latin typeface="Times New Roman" panose="02020603050405020304" pitchFamily="18" charset="0"/>
                <a:cs typeface="Times New Roman" panose="02020603050405020304" pitchFamily="18" charset="0"/>
              </a:rPr>
              <a:t>учреждения</a:t>
            </a:r>
            <a:endParaRPr lang="ru-RU" sz="2400"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a:xfrm>
            <a:off x="6783184" y="5918662"/>
            <a:ext cx="5205615" cy="731519"/>
          </a:xfrm>
        </p:spPr>
        <p:txBody>
          <a:bodyPr rtlCol="0"/>
          <a:lstStyle/>
          <a:p>
            <a:r>
              <a:rPr lang="ru-RU" altLang="ru-RU" sz="2400" b="1" dirty="0" smtClean="0">
                <a:solidFill>
                  <a:srgbClr val="731F1C"/>
                </a:solidFill>
                <a:latin typeface="Times New Roman" panose="02020603050405020304" pitchFamily="18" charset="0"/>
                <a:cs typeface="Times New Roman" panose="02020603050405020304" pitchFamily="18" charset="0"/>
              </a:rPr>
              <a:t>АПЕЛЛЯЦИЯ</a:t>
            </a:r>
            <a:endParaRPr lang="ru-RU" altLang="ru-RU" sz="2400" b="1" dirty="0">
              <a:solidFill>
                <a:srgbClr val="731F1C"/>
              </a:solidFill>
              <a:latin typeface="Times New Roman" panose="02020603050405020304" pitchFamily="18" charset="0"/>
              <a:cs typeface="Times New Roman" panose="02020603050405020304" pitchFamily="18" charset="0"/>
            </a:endParaRPr>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8" name="Объект 4"/>
          <p:cNvPicPr>
            <a:picLocks noChangeAspect="1"/>
          </p:cNvPicPr>
          <p:nvPr/>
        </p:nvPicPr>
        <p:blipFill>
          <a:blip r:embed="rId3"/>
          <a:stretch>
            <a:fillRect/>
          </a:stretch>
        </p:blipFill>
        <p:spPr>
          <a:xfrm>
            <a:off x="608868" y="778304"/>
            <a:ext cx="5657310" cy="37770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Рисунок 2"/>
          <p:cNvSpPr>
            <a:spLocks noGrp="1"/>
          </p:cNvSpPr>
          <p:nvPr>
            <p:ph type="pic" sz="quarter" idx="10"/>
          </p:nvPr>
        </p:nvSpPr>
        <p:spPr>
          <a:xfrm>
            <a:off x="5491" y="0"/>
            <a:ext cx="6676568" cy="6858000"/>
          </a:xfrm>
        </p:spPr>
      </p:sp>
    </p:spTree>
    <p:extLst>
      <p:ext uri="{BB962C8B-B14F-4D97-AF65-F5344CB8AC3E}">
        <p14:creationId xmlns:p14="http://schemas.microsoft.com/office/powerpoint/2010/main" val="9690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srcRect l="27422" r="27422"/>
          <a:stretch>
            <a:fillRect/>
          </a:stretch>
        </p:blipFill>
        <p:spPr>
          <a:prstGeom prst="rect">
            <a:avLst/>
          </a:prstGeom>
        </p:spPr>
      </p:pic>
      <p:sp>
        <p:nvSpPr>
          <p:cNvPr id="4" name="Подзаголовок 3"/>
          <p:cNvSpPr>
            <a:spLocks noGrp="1"/>
          </p:cNvSpPr>
          <p:nvPr>
            <p:ph type="subTitle" idx="1"/>
          </p:nvPr>
        </p:nvSpPr>
        <p:spPr>
          <a:xfrm>
            <a:off x="6815501" y="5965979"/>
            <a:ext cx="4178808" cy="521208"/>
          </a:xfrm>
        </p:spPr>
        <p:txBody>
          <a:bodyPr/>
          <a:lstStyle/>
          <a:p>
            <a:r>
              <a:rPr lang="ru-RU" altLang="ru-RU" sz="3200" b="1" dirty="0">
                <a:latin typeface="Times New Roman" pitchFamily="18" charset="0"/>
                <a:cs typeface="Times New Roman" pitchFamily="18" charset="0"/>
              </a:rPr>
              <a:t>Надежные адреса</a:t>
            </a:r>
            <a:endParaRPr lang="ru-RU" sz="3200" b="1" dirty="0"/>
          </a:p>
        </p:txBody>
      </p:sp>
      <p:sp>
        <p:nvSpPr>
          <p:cNvPr id="5" name="Объект 2"/>
          <p:cNvSpPr>
            <a:spLocks noGrp="1"/>
          </p:cNvSpPr>
          <p:nvPr>
            <p:ph type="ctrTitle"/>
          </p:nvPr>
        </p:nvSpPr>
        <p:spPr>
          <a:xfrm>
            <a:off x="5935287" y="598516"/>
            <a:ext cx="5860473" cy="4680065"/>
          </a:xfrm>
        </p:spPr>
        <p:style>
          <a:lnRef idx="2">
            <a:schemeClr val="accent3"/>
          </a:lnRef>
          <a:fillRef idx="1">
            <a:schemeClr val="lt1"/>
          </a:fillRef>
          <a:effectRef idx="0">
            <a:schemeClr val="accent3"/>
          </a:effectRef>
          <a:fontRef idx="minor">
            <a:schemeClr val="dk1"/>
          </a:fontRef>
        </p:style>
        <p:txBody>
          <a:bodyPr>
            <a:normAutofit/>
          </a:bodyPr>
          <a:lstStyle/>
          <a:p>
            <a:pPr>
              <a:defRPr/>
            </a:pPr>
            <a:r>
              <a:rPr lang="en-US" altLang="ru-RU" sz="2000" dirty="0">
                <a:solidFill>
                  <a:srgbClr val="000066"/>
                </a:solidFill>
                <a:latin typeface="Times New Roman" panose="02020603050405020304" pitchFamily="18" charset="0"/>
                <a:cs typeface="Times New Roman" panose="02020603050405020304" pitchFamily="18" charset="0"/>
                <a:hlinkClick r:id="rId3"/>
              </a:rPr>
              <a:t>http://gia.edu.ru/</a:t>
            </a:r>
            <a:endParaRPr lang="en-US" altLang="ru-RU" sz="2000" dirty="0">
              <a:solidFill>
                <a:srgbClr val="000066"/>
              </a:solidFill>
              <a:latin typeface="Times New Roman" panose="02020603050405020304" pitchFamily="18" charset="0"/>
              <a:cs typeface="Times New Roman" panose="02020603050405020304" pitchFamily="18" charset="0"/>
            </a:endParaRPr>
          </a:p>
          <a:p>
            <a:pPr marL="0" indent="0">
              <a:buFontTx/>
              <a:buNone/>
              <a:defRPr/>
            </a:pPr>
            <a:r>
              <a:rPr lang="ru-RU" sz="2000" dirty="0">
                <a:latin typeface="Times New Roman" panose="02020603050405020304" pitchFamily="18" charset="0"/>
                <a:cs typeface="Times New Roman" panose="02020603050405020304" pitchFamily="18" charset="0"/>
              </a:rPr>
              <a:t>    Официальный информационный портал</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a:t>
            </a:r>
          </a:p>
          <a:p>
            <a:pPr marL="0" indent="0">
              <a:buFontTx/>
              <a:buNone/>
              <a:defRPr/>
            </a:pPr>
            <a:r>
              <a:rPr lang="ru-RU" sz="2000" dirty="0">
                <a:latin typeface="Times New Roman" panose="02020603050405020304" pitchFamily="18" charset="0"/>
                <a:cs typeface="Times New Roman" panose="02020603050405020304" pitchFamily="18" charset="0"/>
              </a:rPr>
              <a:t>    государственной итоговой аттестации</a:t>
            </a:r>
          </a:p>
          <a:p>
            <a:pPr marL="0" indent="0">
              <a:buFontTx/>
              <a:buNone/>
              <a:defRPr/>
            </a:pPr>
            <a:endParaRPr lang="ru-RU" altLang="ru-RU"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4"/>
              </a:rPr>
              <a:t>http://fipi.ru/</a:t>
            </a:r>
            <a:endParaRPr lang="en-US" altLang="ru-RU" sz="2000" dirty="0">
              <a:latin typeface="Times New Roman" panose="02020603050405020304" pitchFamily="18" charset="0"/>
              <a:cs typeface="Times New Roman" panose="02020603050405020304" pitchFamily="18" charset="0"/>
            </a:endParaRPr>
          </a:p>
          <a:p>
            <a:pPr marL="0" indent="0">
              <a:buFontTx/>
              <a:buNone/>
              <a:defRPr/>
            </a:pPr>
            <a:r>
              <a:rPr lang="ru-RU" sz="2000" dirty="0">
                <a:latin typeface="Times New Roman" panose="02020603050405020304" pitchFamily="18" charset="0"/>
                <a:cs typeface="Times New Roman" panose="02020603050405020304" pitchFamily="18" charset="0"/>
              </a:rPr>
              <a:t>    Федеральный институт педагогических измерений</a:t>
            </a:r>
          </a:p>
          <a:p>
            <a:pPr marL="0" indent="0">
              <a:buFontTx/>
              <a:buNone/>
              <a:defRPr/>
            </a:pPr>
            <a:endParaRPr lang="en-US"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5"/>
              </a:rPr>
              <a:t>https://oge.sdamgia.ru</a:t>
            </a:r>
            <a:r>
              <a:rPr lang="ru-RU" altLang="ru-RU" sz="2000" dirty="0">
                <a:latin typeface="Times New Roman" panose="02020603050405020304" pitchFamily="18" charset="0"/>
                <a:cs typeface="Times New Roman" panose="02020603050405020304" pitchFamily="18" charset="0"/>
              </a:rPr>
              <a:t>     </a:t>
            </a:r>
          </a:p>
          <a:p>
            <a:pPr marL="0" indent="0">
              <a:buFontTx/>
              <a:buNone/>
              <a:defRPr/>
            </a:pPr>
            <a:r>
              <a:rPr lang="ru-RU" altLang="ru-RU" sz="2000" dirty="0">
                <a:latin typeface="Times New Roman" panose="02020603050405020304" pitchFamily="18" charset="0"/>
                <a:cs typeface="Times New Roman" panose="02020603050405020304" pitchFamily="18" charset="0"/>
              </a:rPr>
              <a:t>    Решу ОГЭ</a:t>
            </a:r>
          </a:p>
          <a:p>
            <a:pPr marL="0" indent="0">
              <a:buFontTx/>
              <a:buNone/>
              <a:defRPr/>
            </a:pPr>
            <a:endParaRPr lang="en-US" altLang="ru-RU" sz="2000" dirty="0">
              <a:latin typeface="Times New Roman" panose="02020603050405020304" pitchFamily="18" charset="0"/>
              <a:cs typeface="Times New Roman" panose="02020603050405020304" pitchFamily="18" charset="0"/>
            </a:endParaRPr>
          </a:p>
          <a:p>
            <a:pPr>
              <a:defRPr/>
            </a:pPr>
            <a:r>
              <a:rPr lang="en-US" altLang="ru-RU" sz="2000" dirty="0">
                <a:latin typeface="Times New Roman" panose="02020603050405020304" pitchFamily="18" charset="0"/>
                <a:cs typeface="Times New Roman" panose="02020603050405020304" pitchFamily="18" charset="0"/>
                <a:hlinkClick r:id="rId6"/>
              </a:rPr>
              <a:t>http://www.nakhodka-edu.ru/</a:t>
            </a:r>
            <a:endParaRPr lang="en-US" altLang="ru-RU" sz="2000" dirty="0">
              <a:latin typeface="Times New Roman" panose="02020603050405020304" pitchFamily="18" charset="0"/>
              <a:cs typeface="Times New Roman" panose="02020603050405020304" pitchFamily="18" charset="0"/>
            </a:endParaRPr>
          </a:p>
          <a:p>
            <a:pPr marL="0" indent="0">
              <a:buFontTx/>
              <a:buNone/>
              <a:defRPr/>
            </a:pPr>
            <a:r>
              <a:rPr lang="ru-RU" altLang="ru-RU" sz="2000" dirty="0">
                <a:latin typeface="Times New Roman" panose="02020603050405020304" pitchFamily="18" charset="0"/>
                <a:cs typeface="Times New Roman" panose="02020603050405020304" pitchFamily="18" charset="0"/>
              </a:rPr>
              <a:t>    Управление образования администрации </a:t>
            </a:r>
          </a:p>
          <a:p>
            <a:pPr marL="0" indent="0">
              <a:buFontTx/>
              <a:buNone/>
              <a:defRPr/>
            </a:pPr>
            <a:r>
              <a:rPr lang="ru-RU" altLang="ru-RU" sz="2000" dirty="0">
                <a:latin typeface="Times New Roman" panose="02020603050405020304" pitchFamily="18" charset="0"/>
                <a:cs typeface="Times New Roman" panose="02020603050405020304" pitchFamily="18" charset="0"/>
              </a:rPr>
              <a:t>    Находкинского городского округа</a:t>
            </a:r>
          </a:p>
          <a:p>
            <a:endParaRPr lang="ru-RU" dirty="0"/>
          </a:p>
        </p:txBody>
      </p:sp>
    </p:spTree>
    <p:extLst>
      <p:ext uri="{BB962C8B-B14F-4D97-AF65-F5344CB8AC3E}">
        <p14:creationId xmlns:p14="http://schemas.microsoft.com/office/powerpoint/2010/main" val="283806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descr="Декоративный элемент">
            <a:extLst>
              <a:ext uri="{FF2B5EF4-FFF2-40B4-BE49-F238E27FC236}">
                <a16:creationId xmlns:a16="http://schemas.microsoft.com/office/drawing/2014/main" id="{B96D2D9B-E0B9-499F-9404-108DB59E4502}"/>
              </a:ext>
            </a:extLst>
          </p:cNvPr>
          <p:cNvGrpSpPr/>
          <p:nvPr/>
        </p:nvGrpSpPr>
        <p:grpSpPr>
          <a:xfrm>
            <a:off x="0" y="0"/>
            <a:ext cx="6957056" cy="6858000"/>
            <a:chOff x="0" y="0"/>
            <a:chExt cx="6957056" cy="6858000"/>
          </a:xfrm>
        </p:grpSpPr>
        <p:sp>
          <p:nvSpPr>
            <p:cNvPr id="33" name="Параллелограмм 32">
              <a:extLst>
                <a:ext uri="{FF2B5EF4-FFF2-40B4-BE49-F238E27FC236}">
                  <a16:creationId xmlns:a16="http://schemas.microsoft.com/office/drawing/2014/main" id="{7E2E6584-76E9-4C56-A349-C9CDC96DC5F0}"/>
                </a:ext>
              </a:extLst>
            </p:cNvPr>
            <p:cNvSpPr/>
            <p:nvPr/>
          </p:nvSpPr>
          <p:spPr>
            <a:xfrm>
              <a:off x="1228826"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sp>
          <p:nvSpPr>
            <p:cNvPr id="10" name="Полилиния: фигура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13" name="Полилиния: Фигура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grpSp>
      <p:sp>
        <p:nvSpPr>
          <p:cNvPr id="31" name="Заголовок 30">
            <a:extLst>
              <a:ext uri="{FF2B5EF4-FFF2-40B4-BE49-F238E27FC236}">
                <a16:creationId xmlns:a16="http://schemas.microsoft.com/office/drawing/2014/main" id="{9284195F-D106-45D8-ABAA-959FA68948B0}"/>
              </a:ext>
            </a:extLst>
          </p:cNvPr>
          <p:cNvSpPr>
            <a:spLocks noGrp="1"/>
          </p:cNvSpPr>
          <p:nvPr>
            <p:ph type="ctrTitle"/>
          </p:nvPr>
        </p:nvSpPr>
        <p:spPr>
          <a:xfrm>
            <a:off x="316020" y="847898"/>
            <a:ext cx="5330038" cy="3302840"/>
          </a:xfrm>
        </p:spPr>
        <p:txBody>
          <a:bodyPr rtlCol="0"/>
          <a:lstStyle/>
          <a:p>
            <a:pPr algn="ctr" rtl="0"/>
            <a:r>
              <a:rPr lang="ru-RU" dirty="0" smtClean="0"/>
              <a:t>Порядок ГИА -9</a:t>
            </a:r>
            <a:br>
              <a:rPr lang="ru-RU" dirty="0" smtClean="0"/>
            </a:br>
            <a:r>
              <a:rPr lang="ru-RU" dirty="0" smtClean="0"/>
              <a:t>Приказ </a:t>
            </a:r>
            <a:r>
              <a:rPr lang="ru-RU" dirty="0" err="1" smtClean="0"/>
              <a:t>Минпросвещения</a:t>
            </a:r>
            <a:r>
              <a:rPr lang="ru-RU" dirty="0" smtClean="0"/>
              <a:t> России и </a:t>
            </a:r>
            <a:r>
              <a:rPr lang="ru-RU" dirty="0" err="1" smtClean="0"/>
              <a:t>Рособрнадзора</a:t>
            </a:r>
            <a:endParaRPr lang="ru-RU" dirty="0"/>
          </a:p>
        </p:txBody>
      </p:sp>
      <p:sp>
        <p:nvSpPr>
          <p:cNvPr id="12" name="Подзаголовок 11">
            <a:extLst>
              <a:ext uri="{FF2B5EF4-FFF2-40B4-BE49-F238E27FC236}">
                <a16:creationId xmlns:a16="http://schemas.microsoft.com/office/drawing/2014/main" id="{A6AB5563-AD44-4883-8D3E-93E27EEDAA40}"/>
              </a:ext>
            </a:extLst>
          </p:cNvPr>
          <p:cNvSpPr>
            <a:spLocks noGrp="1"/>
          </p:cNvSpPr>
          <p:nvPr>
            <p:ph type="subTitle" idx="1"/>
          </p:nvPr>
        </p:nvSpPr>
        <p:spPr>
          <a:xfrm>
            <a:off x="453180" y="4553290"/>
            <a:ext cx="5049510" cy="666409"/>
          </a:xfrm>
        </p:spPr>
        <p:txBody>
          <a:bodyPr rtlCol="0"/>
          <a:lstStyle/>
          <a:p>
            <a:pPr rtl="0"/>
            <a:r>
              <a:rPr lang="ru-RU" dirty="0" smtClean="0"/>
              <a:t>От 04.04.2023 № 233/551</a:t>
            </a:r>
          </a:p>
          <a:p>
            <a:pPr rtl="0"/>
            <a:r>
              <a:rPr lang="ru-RU" dirty="0" smtClean="0"/>
              <a:t>/с 1 сентября 2023г/</a:t>
            </a:r>
            <a:endParaRPr lang="ru-RU" dirty="0"/>
          </a:p>
        </p:txBody>
      </p:sp>
      <p:sp>
        <p:nvSpPr>
          <p:cNvPr id="11"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941127" y="548640"/>
            <a:ext cx="4712993" cy="4896196"/>
          </a:xfrm>
        </p:spPr>
        <p:txBody>
          <a:bodyPr rtlCol="0"/>
          <a:lstStyle/>
          <a:p>
            <a:pPr algn="just"/>
            <a:r>
              <a:rPr lang="ru-RU" altLang="ru-RU" sz="2800" b="1" dirty="0">
                <a:latin typeface="Times New Roman" panose="02020603050405020304" pitchFamily="18" charset="0"/>
                <a:cs typeface="Times New Roman" panose="02020603050405020304" pitchFamily="18" charset="0"/>
              </a:rPr>
              <a:t>Итоговая аттестация, завершающая освоение основных образовательных программ </a:t>
            </a:r>
            <a:r>
              <a:rPr lang="ru-RU" altLang="ru-RU" sz="2800" b="1" dirty="0" smtClean="0">
                <a:latin typeface="Times New Roman" panose="02020603050405020304" pitchFamily="18" charset="0"/>
                <a:cs typeface="Times New Roman" panose="02020603050405020304" pitchFamily="18" charset="0"/>
              </a:rPr>
              <a:t>основного </a:t>
            </a:r>
            <a:r>
              <a:rPr lang="ru-RU" altLang="ru-RU" sz="2800" b="1" dirty="0">
                <a:latin typeface="Times New Roman" panose="02020603050405020304" pitchFamily="18" charset="0"/>
                <a:cs typeface="Times New Roman" panose="02020603050405020304" pitchFamily="18" charset="0"/>
              </a:rPr>
              <a:t>общего образования, является </a:t>
            </a:r>
            <a:r>
              <a:rPr lang="ru-RU" altLang="ru-RU" sz="2800" b="1" dirty="0" smtClean="0">
                <a:latin typeface="Times New Roman" panose="02020603050405020304" pitchFamily="18" charset="0"/>
                <a:cs typeface="Times New Roman" panose="02020603050405020304" pitchFamily="18" charset="0"/>
              </a:rPr>
              <a:t/>
            </a:r>
            <a:br>
              <a:rPr lang="ru-RU" altLang="ru-RU" sz="2800" b="1" dirty="0" smtClean="0">
                <a:latin typeface="Times New Roman" panose="02020603050405020304" pitchFamily="18" charset="0"/>
                <a:cs typeface="Times New Roman" panose="02020603050405020304" pitchFamily="18" charset="0"/>
              </a:rPr>
            </a:br>
            <a:r>
              <a:rPr lang="ru-RU" altLang="ru-RU" b="1" dirty="0" smtClean="0">
                <a:latin typeface="Times New Roman" panose="02020603050405020304" pitchFamily="18" charset="0"/>
                <a:cs typeface="Times New Roman" panose="02020603050405020304" pitchFamily="18" charset="0"/>
              </a:rPr>
              <a:t>обязательной</a:t>
            </a:r>
            <a:r>
              <a:rPr lang="ru-RU" altLang="ru-RU" sz="4000" b="1" dirty="0">
                <a:latin typeface="Times New Roman" panose="02020603050405020304" pitchFamily="18" charset="0"/>
                <a:cs typeface="Times New Roman" panose="02020603050405020304" pitchFamily="18" charset="0"/>
              </a:rPr>
              <a:t/>
            </a:r>
            <a:br>
              <a:rPr lang="ru-RU" altLang="ru-RU" sz="4000" b="1" dirty="0">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236657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184670" y="842846"/>
            <a:ext cx="5469450" cy="3629402"/>
          </a:xfrm>
        </p:spPr>
        <p:txBody>
          <a:bodyPr/>
          <a:lstStyle/>
          <a:p>
            <a:r>
              <a:rPr lang="ru-RU" sz="2800" dirty="0" smtClean="0"/>
              <a:t>в форме основного государственного экзамены (ОГЭ)</a:t>
            </a:r>
            <a:br>
              <a:rPr lang="ru-RU" sz="2800" dirty="0" smtClean="0"/>
            </a:br>
            <a:r>
              <a:rPr lang="ru-RU" sz="2800" dirty="0" smtClean="0"/>
              <a:t/>
            </a:r>
            <a:br>
              <a:rPr lang="ru-RU" sz="2800" dirty="0" smtClean="0"/>
            </a:br>
            <a:r>
              <a:rPr lang="ru-RU" sz="2800" dirty="0" smtClean="0"/>
              <a:t>в форме государственного выпускного экзамена (ГВЭ)</a:t>
            </a:r>
            <a:br>
              <a:rPr lang="ru-RU" sz="2800" dirty="0" smtClean="0"/>
            </a:br>
            <a:r>
              <a:rPr lang="ru-RU" sz="2800" dirty="0" smtClean="0"/>
              <a:t/>
            </a:r>
            <a:br>
              <a:rPr lang="ru-RU" sz="2800" dirty="0" smtClean="0"/>
            </a:br>
            <a:r>
              <a:rPr lang="ru-RU" sz="2800" dirty="0"/>
              <a:t/>
            </a:r>
            <a:br>
              <a:rPr lang="ru-RU" sz="2800" dirty="0"/>
            </a:br>
            <a:endParaRPr lang="ru-RU" sz="2800" dirty="0"/>
          </a:p>
        </p:txBody>
      </p:sp>
      <p:sp>
        <p:nvSpPr>
          <p:cNvPr id="4" name="Подзаголовок 3"/>
          <p:cNvSpPr>
            <a:spLocks noGrp="1"/>
          </p:cNvSpPr>
          <p:nvPr>
            <p:ph type="subTitle" idx="1"/>
          </p:nvPr>
        </p:nvSpPr>
        <p:spPr>
          <a:xfrm>
            <a:off x="7274144" y="321637"/>
            <a:ext cx="4178808" cy="521208"/>
          </a:xfrm>
        </p:spPr>
        <p:txBody>
          <a:bodyPr/>
          <a:lstStyle/>
          <a:p>
            <a:r>
              <a:rPr lang="ru-RU" sz="2800" b="1" dirty="0" smtClean="0"/>
              <a:t>ФОРМЫ ПРОВЕДЕНИЯ ГИА</a:t>
            </a:r>
            <a:endParaRPr lang="ru-RU" sz="2800" b="1" dirty="0"/>
          </a:p>
        </p:txBody>
      </p:sp>
      <p:pic>
        <p:nvPicPr>
          <p:cNvPr id="5" name="Объект 5" descr="Учащийся, пишущий за столом">
            <a:extLst>
              <a:ext uri="{FF2B5EF4-FFF2-40B4-BE49-F238E27FC236}">
                <a16:creationId xmlns:a16="http://schemas.microsoft.com/office/drawing/2014/main" id="{55D2AC52-3BB9-4E97-89BA-8129330AB449}"/>
              </a:ext>
            </a:extLst>
          </p:cNvPr>
          <p:cNvPicPr>
            <a:picLocks noGrp="1" noChangeAspect="1"/>
          </p:cNvPicPr>
          <p:nvPr>
            <p:ph type="pic" sz="quarter" idx="10"/>
          </p:nvPr>
        </p:nvPicPr>
        <p:blipFill rotWithShape="1">
          <a:blip r:embed="rId2"/>
          <a:srcRect l="23265" r="23265"/>
          <a:stretch/>
        </p:blipFill>
        <p:spPr>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59289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BAA8DA-C40B-4AB9-9407-30FB70335152}"/>
              </a:ext>
            </a:extLst>
          </p:cNvPr>
          <p:cNvSpPr>
            <a:spLocks noGrp="1"/>
          </p:cNvSpPr>
          <p:nvPr>
            <p:ph type="ctrTitle"/>
          </p:nvPr>
        </p:nvSpPr>
        <p:spPr>
          <a:xfrm>
            <a:off x="6941127" y="211667"/>
            <a:ext cx="4712993" cy="4691985"/>
          </a:xfrm>
        </p:spPr>
        <p:txBody>
          <a:bodyPr rtlCol="0"/>
          <a:lstStyle/>
          <a:p>
            <a:pPr algn="ctr">
              <a:defRPr/>
            </a:pPr>
            <a:r>
              <a:rPr lang="ru-RU" altLang="ru-RU" sz="2400" b="1" dirty="0">
                <a:solidFill>
                  <a:srgbClr val="000066"/>
                </a:solidFill>
                <a:latin typeface="Times New Roman" pitchFamily="16" charset="0"/>
                <a:cs typeface="Times New Roman" pitchFamily="16" charset="0"/>
              </a:rPr>
              <a:t>Выпускники, </a:t>
            </a:r>
            <a:r>
              <a:rPr lang="ru-RU" altLang="ru-RU" sz="2400" b="1" dirty="0" smtClean="0">
                <a:solidFill>
                  <a:srgbClr val="000066"/>
                </a:solidFill>
                <a:latin typeface="Times New Roman" pitchFamily="16" charset="0"/>
                <a:cs typeface="Times New Roman" pitchFamily="16" charset="0"/>
              </a:rPr>
              <a:t>не имеющие академической задолженности, в полном объеме выполнившие учебный план или индивидуальный учебный план</a:t>
            </a:r>
            <a:r>
              <a:rPr lang="ru-RU" altLang="ru-RU" sz="2400" b="1" dirty="0">
                <a:solidFill>
                  <a:srgbClr val="000066"/>
                </a:solidFill>
                <a:latin typeface="Times New Roman" pitchFamily="16" charset="0"/>
                <a:cs typeface="Times New Roman" pitchFamily="16" charset="0"/>
              </a:rPr>
              <a:t/>
            </a:r>
            <a:br>
              <a:rPr lang="ru-RU" altLang="ru-RU" sz="2400" b="1" dirty="0">
                <a:solidFill>
                  <a:srgbClr val="000066"/>
                </a:solidFill>
                <a:latin typeface="Times New Roman" pitchFamily="16" charset="0"/>
                <a:cs typeface="Times New Roman" pitchFamily="16" charset="0"/>
              </a:rPr>
            </a:br>
            <a:r>
              <a:rPr lang="ru-RU" altLang="ru-RU" sz="2400" b="1" dirty="0" smtClean="0">
                <a:solidFill>
                  <a:srgbClr val="000066"/>
                </a:solidFill>
                <a:latin typeface="Times New Roman" pitchFamily="16" charset="0"/>
                <a:cs typeface="Times New Roman" pitchFamily="16" charset="0"/>
              </a:rPr>
              <a:t>и имеющие годовые отметки по всем предметам</a:t>
            </a:r>
            <a:r>
              <a:rPr lang="ru-RU" altLang="ru-RU" sz="2400" b="1" dirty="0">
                <a:solidFill>
                  <a:srgbClr val="000066"/>
                </a:solidFill>
                <a:latin typeface="Times New Roman" pitchFamily="16" charset="0"/>
                <a:cs typeface="Times New Roman" pitchFamily="16" charset="0"/>
              </a:rPr>
              <a:t/>
            </a:r>
            <a:br>
              <a:rPr lang="ru-RU" altLang="ru-RU" sz="2400" b="1" dirty="0">
                <a:solidFill>
                  <a:srgbClr val="000066"/>
                </a:solidFill>
                <a:latin typeface="Times New Roman" pitchFamily="16" charset="0"/>
                <a:cs typeface="Times New Roman" pitchFamily="16" charset="0"/>
              </a:rPr>
            </a:br>
            <a:r>
              <a:rPr lang="ru-RU" altLang="ru-RU" sz="2400" b="1" dirty="0">
                <a:solidFill>
                  <a:srgbClr val="FF0000"/>
                </a:solidFill>
                <a:latin typeface="Times New Roman" pitchFamily="16" charset="0"/>
                <a:cs typeface="Times New Roman" pitchFamily="16" charset="0"/>
              </a:rPr>
              <a:t>не ниже удовлетворительных,</a:t>
            </a:r>
            <a:br>
              <a:rPr lang="ru-RU" altLang="ru-RU" sz="2400" b="1" dirty="0">
                <a:solidFill>
                  <a:srgbClr val="FF0000"/>
                </a:solidFill>
                <a:latin typeface="Times New Roman" pitchFamily="16" charset="0"/>
                <a:cs typeface="Times New Roman" pitchFamily="16" charset="0"/>
              </a:rPr>
            </a:br>
            <a:r>
              <a:rPr lang="ru-RU" altLang="ru-RU" sz="2400" b="1" dirty="0" smtClean="0">
                <a:solidFill>
                  <a:srgbClr val="002060"/>
                </a:solidFill>
                <a:latin typeface="Times New Roman" pitchFamily="16" charset="0"/>
                <a:cs typeface="Times New Roman" pitchFamily="16" charset="0"/>
              </a:rPr>
              <a:t>а также имеющие результат «зачет» за итоговое собеседование по русскому языку /</a:t>
            </a:r>
            <a:r>
              <a:rPr lang="ru-RU" altLang="ru-RU" sz="1200" b="1" dirty="0" smtClean="0">
                <a:solidFill>
                  <a:srgbClr val="002060"/>
                </a:solidFill>
                <a:latin typeface="Times New Roman" pitchFamily="16" charset="0"/>
                <a:cs typeface="Times New Roman" pitchFamily="16" charset="0"/>
              </a:rPr>
              <a:t>ч 6 </a:t>
            </a:r>
            <a:r>
              <a:rPr lang="ru-RU" altLang="ru-RU" sz="1200" b="1" dirty="0" err="1" smtClean="0">
                <a:solidFill>
                  <a:srgbClr val="002060"/>
                </a:solidFill>
                <a:latin typeface="Times New Roman" pitchFamily="16" charset="0"/>
                <a:cs typeface="Times New Roman" pitchFamily="16" charset="0"/>
              </a:rPr>
              <a:t>ст</a:t>
            </a:r>
            <a:r>
              <a:rPr lang="ru-RU" altLang="ru-RU" sz="1200" b="1" dirty="0" smtClean="0">
                <a:solidFill>
                  <a:srgbClr val="002060"/>
                </a:solidFill>
                <a:latin typeface="Times New Roman" pitchFamily="16" charset="0"/>
                <a:cs typeface="Times New Roman" pitchFamily="16" charset="0"/>
              </a:rPr>
              <a:t> 59 ФЗ «Об образовании в Российской Федерации» от 29.12.2012 № 273-ФЗ</a:t>
            </a:r>
            <a:r>
              <a:rPr lang="ru-RU" altLang="ru-RU" sz="2400" b="1" dirty="0" smtClean="0">
                <a:solidFill>
                  <a:srgbClr val="002060"/>
                </a:solidFill>
                <a:latin typeface="Times New Roman" pitchFamily="16" charset="0"/>
                <a:cs typeface="Times New Roman" pitchFamily="16" charset="0"/>
              </a:rPr>
              <a:t>/</a:t>
            </a:r>
            <a:endParaRPr lang="ru-RU" dirty="0"/>
          </a:p>
        </p:txBody>
      </p:sp>
      <p:sp>
        <p:nvSpPr>
          <p:cNvPr id="12" name="Подзаголовок 11">
            <a:extLst>
              <a:ext uri="{FF2B5EF4-FFF2-40B4-BE49-F238E27FC236}">
                <a16:creationId xmlns:a16="http://schemas.microsoft.com/office/drawing/2014/main" id="{B28A8D9C-5123-4D2B-9272-016EF90E0E50}"/>
              </a:ext>
            </a:extLst>
          </p:cNvPr>
          <p:cNvSpPr>
            <a:spLocks noGrp="1"/>
          </p:cNvSpPr>
          <p:nvPr>
            <p:ph type="subTitle" idx="1"/>
          </p:nvPr>
        </p:nvSpPr>
        <p:spPr>
          <a:xfrm>
            <a:off x="6783184" y="5392400"/>
            <a:ext cx="5205615" cy="661267"/>
          </a:xfrm>
        </p:spPr>
        <p:txBody>
          <a:bodyPr rtlCol="0"/>
          <a:lstStyle/>
          <a:p>
            <a:r>
              <a:rPr lang="ru-RU" altLang="ru-RU" sz="3600" b="1" dirty="0" smtClean="0">
                <a:solidFill>
                  <a:srgbClr val="731F1C"/>
                </a:solidFill>
                <a:latin typeface="Times New Roman" panose="02020603050405020304" pitchFamily="18" charset="0"/>
                <a:cs typeface="Times New Roman" panose="02020603050405020304" pitchFamily="18" charset="0"/>
              </a:rPr>
              <a:t>ДОПУСК К ГИА</a:t>
            </a:r>
            <a:endParaRPr lang="ru-RU" altLang="ru-RU" sz="3600" b="1" dirty="0">
              <a:solidFill>
                <a:srgbClr val="731F1C"/>
              </a:solidFill>
              <a:latin typeface="Times New Roman" panose="02020603050405020304" pitchFamily="18" charset="0"/>
              <a:cs typeface="Times New Roman" panose="02020603050405020304" pitchFamily="18" charset="0"/>
            </a:endParaRPr>
          </a:p>
        </p:txBody>
      </p:sp>
      <p:grpSp>
        <p:nvGrpSpPr>
          <p:cNvPr id="4" name="Группа 3" descr="Декоративный элемент">
            <a:extLst>
              <a:ext uri="{FF2B5EF4-FFF2-40B4-BE49-F238E27FC236}">
                <a16:creationId xmlns:a16="http://schemas.microsoft.com/office/drawing/2014/main" id="{EB664AAE-5AE9-41D7-8346-002B9F445323}"/>
              </a:ext>
            </a:extLst>
          </p:cNvPr>
          <p:cNvGrpSpPr/>
          <p:nvPr/>
        </p:nvGrpSpPr>
        <p:grpSpPr>
          <a:xfrm>
            <a:off x="-3740" y="0"/>
            <a:ext cx="6208649" cy="6858000"/>
            <a:chOff x="-3740" y="0"/>
            <a:chExt cx="6208649" cy="6858000"/>
          </a:xfrm>
        </p:grpSpPr>
        <p:sp>
          <p:nvSpPr>
            <p:cNvPr id="11" name="Полилиния: Фигура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a:p>
          </p:txBody>
        </p:sp>
      </p:grpSp>
      <p:pic>
        <p:nvPicPr>
          <p:cNvPr id="10" name="Рисунок 9"/>
          <p:cNvPicPr>
            <a:picLocks noGrp="1" noChangeAspect="1"/>
          </p:cNvPicPr>
          <p:nvPr>
            <p:ph type="pic" sz="quarter" idx="10"/>
          </p:nvPr>
        </p:nvPicPr>
        <p:blipFill>
          <a:blip r:embed="rId3"/>
          <a:srcRect l="12244" r="12244"/>
          <a:stretch>
            <a:fillRect/>
          </a:stretch>
        </p:blipFill>
        <p:spPr>
          <a:xfrm>
            <a:off x="524897" y="548640"/>
            <a:ext cx="4910704" cy="52127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8960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5743957" y="3429000"/>
            <a:ext cx="6068104" cy="3138055"/>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5" name="Прямоугольник 4"/>
          <p:cNvSpPr/>
          <p:nvPr/>
        </p:nvSpPr>
        <p:spPr>
          <a:xfrm>
            <a:off x="5716061" y="535900"/>
            <a:ext cx="6096000" cy="2893100"/>
          </a:xfrm>
          <a:prstGeom prst="rect">
            <a:avLst/>
          </a:prstGeom>
        </p:spPr>
        <p:txBody>
          <a:bodyPr>
            <a:spAutoFit/>
          </a:bodyPr>
          <a:lstStyle/>
          <a:p>
            <a:pPr algn="just">
              <a:buNone/>
              <a:defRPr/>
            </a:pPr>
            <a:r>
              <a:rPr lang="ru-RU" altLang="ru-RU" dirty="0" smtClean="0">
                <a:latin typeface="Times New Roman" panose="02020603050405020304" pitchFamily="18" charset="0"/>
                <a:cs typeface="Times New Roman" panose="02020603050405020304" pitchFamily="18" charset="0"/>
              </a:rPr>
              <a:t>ГИА проводится по русскому языку и математике </a:t>
            </a:r>
            <a:r>
              <a:rPr lang="ru-RU" altLang="ru-RU" b="1" dirty="0" smtClean="0">
                <a:latin typeface="Times New Roman" panose="02020603050405020304" pitchFamily="18" charset="0"/>
                <a:cs typeface="Times New Roman" panose="02020603050405020304" pitchFamily="18" charset="0"/>
              </a:rPr>
              <a:t>(обязательные учебные предметы), а </a:t>
            </a:r>
            <a:r>
              <a:rPr lang="ru-RU" altLang="ru-RU" dirty="0" smtClean="0">
                <a:latin typeface="Times New Roman" panose="02020603050405020304" pitchFamily="18" charset="0"/>
                <a:cs typeface="Times New Roman" panose="02020603050405020304" pitchFamily="18" charset="0"/>
              </a:rPr>
              <a:t>также по другим учебным предметам «Биология», «География», «Иностранный язык», «Информатика», «История», «Литература»,  «Обществознание», «Физика, «Химия» </a:t>
            </a:r>
            <a:r>
              <a:rPr lang="ru-RU" altLang="ru-RU" b="1" dirty="0" smtClean="0">
                <a:latin typeface="Times New Roman" panose="02020603050405020304" pitchFamily="18" charset="0"/>
                <a:cs typeface="Times New Roman" panose="02020603050405020304" pitchFamily="18" charset="0"/>
              </a:rPr>
              <a:t>(учебные предметы по выбору)</a:t>
            </a:r>
          </a:p>
          <a:p>
            <a:pPr algn="just">
              <a:buNone/>
              <a:defRPr/>
            </a:pPr>
            <a:endParaRPr lang="ru-RU" altLang="ru-RU" b="1" dirty="0">
              <a:latin typeface="Times New Roman" panose="02020603050405020304" pitchFamily="18" charset="0"/>
              <a:cs typeface="Times New Roman" panose="02020603050405020304" pitchFamily="18" charset="0"/>
            </a:endParaRPr>
          </a:p>
          <a:p>
            <a:pPr algn="ctr">
              <a:buNone/>
              <a:defRPr/>
            </a:pPr>
            <a:r>
              <a:rPr lang="ru-RU" altLang="ru-RU" b="1" dirty="0">
                <a:solidFill>
                  <a:srgbClr val="FF0000"/>
                </a:solidFill>
                <a:latin typeface="Times New Roman" panose="02020603050405020304" pitchFamily="18" charset="0"/>
                <a:cs typeface="Times New Roman" panose="02020603050405020304" pitchFamily="18" charset="0"/>
              </a:rPr>
              <a:t>Заявление</a:t>
            </a:r>
            <a:r>
              <a:rPr lang="ru-RU" altLang="ru-RU" dirty="0">
                <a:solidFill>
                  <a:srgbClr val="FF0000"/>
                </a:solidFill>
                <a:latin typeface="Times New Roman" panose="02020603050405020304" pitchFamily="18" charset="0"/>
                <a:cs typeface="Times New Roman" panose="02020603050405020304" pitchFamily="18" charset="0"/>
              </a:rPr>
              <a:t> </a:t>
            </a:r>
            <a:r>
              <a:rPr lang="ru-RU" altLang="ru-RU" dirty="0" smtClean="0">
                <a:solidFill>
                  <a:srgbClr val="FF0000"/>
                </a:solidFill>
                <a:latin typeface="Times New Roman" panose="02020603050405020304" pitchFamily="18" charset="0"/>
                <a:cs typeface="Times New Roman" panose="02020603050405020304" pitchFamily="18" charset="0"/>
              </a:rPr>
              <a:t>о выборе предметов </a:t>
            </a:r>
            <a:r>
              <a:rPr lang="ru-RU" altLang="ru-RU" dirty="0">
                <a:solidFill>
                  <a:srgbClr val="FF0000"/>
                </a:solidFill>
                <a:latin typeface="Times New Roman" panose="02020603050405020304" pitchFamily="18" charset="0"/>
                <a:cs typeface="Times New Roman" panose="02020603050405020304" pitchFamily="18" charset="0"/>
              </a:rPr>
              <a:t>выпускник подаёт самостоятельно  </a:t>
            </a:r>
            <a:r>
              <a:rPr lang="ru-RU" altLang="ru-RU" b="1" dirty="0" smtClean="0">
                <a:solidFill>
                  <a:srgbClr val="FF0000"/>
                </a:solidFill>
                <a:latin typeface="Times New Roman" panose="02020603050405020304" pitchFamily="18" charset="0"/>
                <a:cs typeface="Times New Roman" panose="02020603050405020304" pitchFamily="18" charset="0"/>
              </a:rPr>
              <a:t>до 1 марта 2024 года включительно.</a:t>
            </a:r>
            <a:endParaRPr lang="ru-RU" altLang="ru-RU" b="1" dirty="0">
              <a:solidFill>
                <a:srgbClr val="FF0000"/>
              </a:solidFill>
              <a:latin typeface="Times New Roman" panose="02020603050405020304" pitchFamily="18" charset="0"/>
              <a:cs typeface="Times New Roman" panose="02020603050405020304" pitchFamily="18" charset="0"/>
            </a:endParaRPr>
          </a:p>
          <a:p>
            <a:pPr algn="just">
              <a:buFontTx/>
              <a:buNone/>
              <a:defRPr/>
            </a:pPr>
            <a:r>
              <a:rPr lang="ru-RU" altLang="ru-RU" sz="2000" dirty="0" smtClean="0">
                <a:solidFill>
                  <a:srgbClr val="FF0000"/>
                </a:solidFill>
                <a:latin typeface="Times New Roman" panose="02020603050405020304" pitchFamily="18" charset="0"/>
                <a:cs typeface="Times New Roman" panose="02020603050405020304" pitchFamily="18" charset="0"/>
              </a:rPr>
              <a:t>.</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6" name="Объект 5" descr="Учащийся, пишущий за столом">
            <a:extLst>
              <a:ext uri="{FF2B5EF4-FFF2-40B4-BE49-F238E27FC236}">
                <a16:creationId xmlns:a16="http://schemas.microsoft.com/office/drawing/2014/main" id="{55D2AC52-3BB9-4E97-89BA-8129330AB449}"/>
              </a:ext>
            </a:extLst>
          </p:cNvPr>
          <p:cNvPicPr>
            <a:picLocks noGrp="1" noChangeAspect="1"/>
          </p:cNvPicPr>
          <p:nvPr>
            <p:ph type="pic" sz="quarter" idx="10"/>
          </p:nvPr>
        </p:nvPicPr>
        <p:blipFill rotWithShape="1">
          <a:blip r:embed="rId2"/>
          <a:srcRect l="23265" r="23265"/>
          <a:stretch/>
        </p:blipFill>
        <p:spPr>
          <a:prstGeom prst="rect">
            <a:avLst/>
          </a:prstGeom>
          <a:effectLst>
            <a:innerShdw blurRad="57150" dist="38100" dir="14460000">
              <a:prstClr val="black">
                <a:alpha val="70000"/>
              </a:prstClr>
            </a:innerShdw>
          </a:effectLst>
        </p:spPr>
      </p:pic>
      <p:sp>
        <p:nvSpPr>
          <p:cNvPr id="7" name="Прямоугольник 6" descr="Open Book"/>
          <p:cNvSpPr/>
          <p:nvPr/>
        </p:nvSpPr>
        <p:spPr>
          <a:xfrm>
            <a:off x="6038495" y="3837818"/>
            <a:ext cx="829903" cy="828283"/>
          </a:xfrm>
          <a:prstGeom prst="rect">
            <a:avLst/>
          </a:prstGeom>
          <a:blipFill>
            <a:blip r:embed="rId3">
              <a:extLst>
                <a:ext uri="{28A0092B-C50C-407E-A947-70E740481C1C}">
                  <a14:useLocalDpi xmlns:a14="http://schemas.microsoft.com/office/drawing/2010/main" val="0"/>
                </a:ext>
                <a:ext uri="{96DAC541-7B7A-43D3-8B79-37D633B846F1}">
                  <asvg:svgBlip xmlns:dgm="http://schemas.openxmlformats.org/drawingml/2006/diagram" xmlns="" xmlns:asvg="http://schemas.microsoft.com/office/drawing/2016/SVG/main" xmlns:lc="http://schemas.openxmlformats.org/drawingml/2006/lockedCanvas"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Прямоугольник 7" descr="Books on Shelf"/>
          <p:cNvSpPr/>
          <p:nvPr/>
        </p:nvSpPr>
        <p:spPr>
          <a:xfrm>
            <a:off x="6038494" y="5408923"/>
            <a:ext cx="829903" cy="828283"/>
          </a:xfrm>
          <a:prstGeom prst="rect">
            <a:avLst/>
          </a:prstGeom>
          <a:blipFill>
            <a:blip r:embed="rId5">
              <a:extLst>
                <a:ext uri="{28A0092B-C50C-407E-A947-70E740481C1C}">
                  <a14:useLocalDpi xmlns:a14="http://schemas.microsoft.com/office/drawing/2010/main" val="0"/>
                </a:ext>
                <a:ext uri="{96DAC541-7B7A-43D3-8B79-37D633B846F1}">
                  <asvg:svgBlip xmlns:dgm="http://schemas.openxmlformats.org/drawingml/2006/diagram" xmlns="" xmlns:asvg="http://schemas.microsoft.com/office/drawing/2016/SVG/main" xmlns:lc="http://schemas.openxmlformats.org/drawingml/2006/lockedCanvas"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 name="Прямоугольник 1"/>
          <p:cNvSpPr/>
          <p:nvPr/>
        </p:nvSpPr>
        <p:spPr>
          <a:xfrm>
            <a:off x="7309245" y="3635486"/>
            <a:ext cx="3798917" cy="1232946"/>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lvl="0">
              <a:lnSpc>
                <a:spcPct val="100000"/>
              </a:lnSpc>
            </a:pPr>
            <a:r>
              <a:rPr lang="ru-RU"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обучающиеся с ограниченными возможностями здоровья при подаче заявления предоставляют копию рекомендаций ПМПК</a:t>
            </a:r>
            <a:endParaRPr lang="ru-RU" dirty="0">
              <a:ln w="0"/>
              <a:solidFill>
                <a:schemeClr val="tx1"/>
              </a:solidFill>
              <a:effectLst>
                <a:outerShdw blurRad="38100" dist="19050" dir="2700000" algn="tl" rotWithShape="0">
                  <a:schemeClr val="dk1">
                    <a:alpha val="40000"/>
                  </a:schemeClr>
                </a:outerShdw>
              </a:effectLst>
            </a:endParaRPr>
          </a:p>
        </p:txBody>
      </p:sp>
      <p:sp>
        <p:nvSpPr>
          <p:cNvPr id="10" name="Прямоугольник 9"/>
          <p:cNvSpPr/>
          <p:nvPr/>
        </p:nvSpPr>
        <p:spPr>
          <a:xfrm>
            <a:off x="7309245" y="5187143"/>
            <a:ext cx="3798917" cy="1205344"/>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lvl="0">
              <a:lnSpc>
                <a:spcPct val="100000"/>
              </a:lnSpc>
            </a:pPr>
            <a:r>
              <a:rPr lang="ru-RU"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дети-инвалиды – оригинал или заверенную справку, подтверждающую факт установления инвалидности</a:t>
            </a:r>
            <a:endParaRPr lang="ru-RU"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1604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0"/>
          </p:nvPr>
        </p:nvPicPr>
        <p:blipFill>
          <a:blip r:embed="rId2"/>
          <a:srcRect t="25" b="25"/>
          <a:stretch>
            <a:fillRect/>
          </a:stretch>
        </p:blipFill>
        <p:spPr>
          <a:prstGeom prst="rect">
            <a:avLst/>
          </a:prstGeom>
        </p:spPr>
      </p:pic>
      <p:sp>
        <p:nvSpPr>
          <p:cNvPr id="8" name="Полилиния: фигура 9">
            <a:extLst>
              <a:ext uri="{FF2B5EF4-FFF2-40B4-BE49-F238E27FC236}">
                <a16:creationId xmlns:a16="http://schemas.microsoft.com/office/drawing/2014/main" id="{B73F00D5-E18D-4210-AD3E-3ED73CEE4865}"/>
              </a:ext>
            </a:extLst>
          </p:cNvPr>
          <p:cNvSpPr/>
          <p:nvPr/>
        </p:nvSpPr>
        <p:spPr>
          <a:xfrm flipH="1" flipV="1">
            <a:off x="133004" y="349595"/>
            <a:ext cx="6999316" cy="6333838"/>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a:p>
        </p:txBody>
      </p:sp>
      <p:sp>
        <p:nvSpPr>
          <p:cNvPr id="9" name="Прямоугольник 8"/>
          <p:cNvSpPr/>
          <p:nvPr/>
        </p:nvSpPr>
        <p:spPr>
          <a:xfrm>
            <a:off x="257695" y="656706"/>
            <a:ext cx="6010101" cy="179554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u-RU" sz="3600" b="1" dirty="0" smtClean="0"/>
              <a:t>ИТОГОВОЕ СОБЕСЕДОВАНИЕ</a:t>
            </a:r>
            <a:endParaRPr lang="ru-RU" sz="3600" b="1" dirty="0"/>
          </a:p>
        </p:txBody>
      </p:sp>
      <p:sp>
        <p:nvSpPr>
          <p:cNvPr id="10" name="Прямоугольник 9"/>
          <p:cNvSpPr/>
          <p:nvPr/>
        </p:nvSpPr>
        <p:spPr>
          <a:xfrm>
            <a:off x="257695" y="2568633"/>
            <a:ext cx="5469774" cy="3757352"/>
          </a:xfrm>
          <a:prstGeom prst="rect">
            <a:avLst/>
          </a:prstGeom>
          <a:solidFill>
            <a:srgbClr val="C88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1"/>
                </a:solidFill>
              </a:rPr>
              <a:t>основная дата  14.02.2024 г</a:t>
            </a:r>
            <a:r>
              <a:rPr lang="ru-RU" sz="3200" dirty="0" smtClean="0">
                <a:solidFill>
                  <a:schemeClr val="tx1"/>
                </a:solidFill>
              </a:rPr>
              <a:t> </a:t>
            </a:r>
          </a:p>
          <a:p>
            <a:pPr algn="ctr"/>
            <a:r>
              <a:rPr lang="ru-RU" sz="2800" dirty="0" smtClean="0">
                <a:solidFill>
                  <a:schemeClr val="tx1"/>
                </a:solidFill>
              </a:rPr>
              <a:t>(вторая среда февраля) </a:t>
            </a:r>
          </a:p>
          <a:p>
            <a:pPr algn="ctr"/>
            <a:r>
              <a:rPr lang="ru-RU" sz="3200" b="1" dirty="0" smtClean="0">
                <a:solidFill>
                  <a:schemeClr val="tx1"/>
                </a:solidFill>
              </a:rPr>
              <a:t>дополнительные сроки </a:t>
            </a:r>
          </a:p>
          <a:p>
            <a:pPr algn="ctr"/>
            <a:r>
              <a:rPr lang="ru-RU" sz="2800" dirty="0" smtClean="0">
                <a:solidFill>
                  <a:schemeClr val="tx1"/>
                </a:solidFill>
              </a:rPr>
              <a:t> </a:t>
            </a:r>
            <a:r>
              <a:rPr lang="ru-RU" sz="2800" b="1" dirty="0" smtClean="0">
                <a:solidFill>
                  <a:schemeClr val="tx1"/>
                </a:solidFill>
              </a:rPr>
              <a:t>13.03.2024 г </a:t>
            </a:r>
          </a:p>
          <a:p>
            <a:pPr algn="ctr"/>
            <a:r>
              <a:rPr lang="ru-RU" sz="2800" dirty="0" smtClean="0">
                <a:solidFill>
                  <a:schemeClr val="tx1"/>
                </a:solidFill>
              </a:rPr>
              <a:t>(вторая рабочая среда марта),  </a:t>
            </a:r>
          </a:p>
          <a:p>
            <a:pPr algn="ctr"/>
            <a:r>
              <a:rPr lang="ru-RU" sz="2800" b="1" dirty="0" smtClean="0">
                <a:solidFill>
                  <a:schemeClr val="tx1"/>
                </a:solidFill>
              </a:rPr>
              <a:t>15.04.2024г </a:t>
            </a:r>
          </a:p>
          <a:p>
            <a:pPr algn="ctr"/>
            <a:r>
              <a:rPr lang="ru-RU" sz="2800" dirty="0" smtClean="0">
                <a:solidFill>
                  <a:schemeClr val="tx1"/>
                </a:solidFill>
              </a:rPr>
              <a:t>(третий понедельник апреля)</a:t>
            </a:r>
            <a:endParaRPr lang="ru-RU" sz="2800" dirty="0">
              <a:solidFill>
                <a:schemeClr val="tx1"/>
              </a:solidFill>
            </a:endParaRPr>
          </a:p>
        </p:txBody>
      </p:sp>
    </p:spTree>
    <p:extLst>
      <p:ext uri="{BB962C8B-B14F-4D97-AF65-F5344CB8AC3E}">
        <p14:creationId xmlns:p14="http://schemas.microsoft.com/office/powerpoint/2010/main" val="277970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p:cNvSpPr>
            <a:spLocks noGrp="1"/>
          </p:cNvSpPr>
          <p:nvPr>
            <p:ph type="pic" sz="quarter" idx="10"/>
          </p:nvPr>
        </p:nvSpPr>
        <p:spPr/>
      </p:sp>
      <p:sp>
        <p:nvSpPr>
          <p:cNvPr id="3" name="Заголовок 2"/>
          <p:cNvSpPr>
            <a:spLocks noGrp="1"/>
          </p:cNvSpPr>
          <p:nvPr>
            <p:ph type="ctrTitle"/>
          </p:nvPr>
        </p:nvSpPr>
        <p:spPr>
          <a:xfrm>
            <a:off x="316019" y="1030778"/>
            <a:ext cx="5885275" cy="3710163"/>
          </a:xfrm>
        </p:spPr>
        <p:txBody>
          <a:bodyPr/>
          <a:lstStyle/>
          <a:p>
            <a:r>
              <a:rPr lang="ru-RU" sz="3600" dirty="0" smtClean="0">
                <a:solidFill>
                  <a:srgbClr val="731F1C"/>
                </a:solidFill>
              </a:rPr>
              <a:t>Для проведения экзаменов на территории РФ и за ее пределами устанавливаются</a:t>
            </a:r>
            <a:r>
              <a:rPr lang="ru-RU" sz="3600" dirty="0" smtClean="0"/>
              <a:t>  </a:t>
            </a:r>
            <a:r>
              <a:rPr lang="ru-RU" sz="3600" dirty="0" smtClean="0">
                <a:solidFill>
                  <a:srgbClr val="731F1C"/>
                </a:solidFill>
              </a:rPr>
              <a:t>сроки и продолжительность проведения экзаменов по каждому предмету - </a:t>
            </a:r>
            <a:br>
              <a:rPr lang="ru-RU" sz="3600" dirty="0" smtClean="0">
                <a:solidFill>
                  <a:srgbClr val="731F1C"/>
                </a:solidFill>
              </a:rPr>
            </a:br>
            <a:r>
              <a:rPr lang="ru-RU" sz="3600" dirty="0" smtClean="0">
                <a:solidFill>
                  <a:srgbClr val="731F1C"/>
                </a:solidFill>
              </a:rPr>
              <a:t/>
            </a:r>
            <a:br>
              <a:rPr lang="ru-RU" sz="3600" dirty="0" smtClean="0">
                <a:solidFill>
                  <a:srgbClr val="731F1C"/>
                </a:solidFill>
              </a:rPr>
            </a:br>
            <a:r>
              <a:rPr lang="ru-RU" sz="3600" dirty="0" smtClean="0">
                <a:solidFill>
                  <a:schemeClr val="tx1"/>
                </a:solidFill>
              </a:rPr>
              <a:t>ЕДИНОЕ РАСПИСАНИЕ  </a:t>
            </a:r>
            <a:r>
              <a:rPr lang="ru-RU" sz="3600" dirty="0">
                <a:solidFill>
                  <a:schemeClr val="tx1"/>
                </a:solidFill>
              </a:rPr>
              <a:t>О</a:t>
            </a:r>
            <a:r>
              <a:rPr lang="ru-RU" sz="3600" dirty="0" smtClean="0">
                <a:solidFill>
                  <a:schemeClr val="tx1"/>
                </a:solidFill>
              </a:rPr>
              <a:t>ГЭ</a:t>
            </a:r>
            <a:endParaRPr lang="ru-RU" sz="3600" dirty="0">
              <a:solidFill>
                <a:schemeClr val="tx1"/>
              </a:solidFill>
            </a:endParaRPr>
          </a:p>
        </p:txBody>
      </p:sp>
      <p:pic>
        <p:nvPicPr>
          <p:cNvPr id="5" name="Picture 4" descr="C:\Documents and Settings\gornostaeva_yv\Рабочий стол\iCAYDXVZ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59660" y="2906847"/>
            <a:ext cx="5036162" cy="33692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0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srcRect l="24926" r="24926"/>
          <a:stretch>
            <a:fillRect/>
          </a:stretch>
        </p:blipFill>
        <p:spPr>
          <a:xfrm>
            <a:off x="0" y="0"/>
            <a:ext cx="5504688" cy="6858000"/>
          </a:xfrm>
          <a:prstGeom prst="rect">
            <a:avLst/>
          </a:prstGeom>
        </p:spPr>
      </p:pic>
      <p:sp>
        <p:nvSpPr>
          <p:cNvPr id="3" name="Заголовок 2"/>
          <p:cNvSpPr>
            <a:spLocks noGrp="1"/>
          </p:cNvSpPr>
          <p:nvPr>
            <p:ph type="ctrTitle"/>
          </p:nvPr>
        </p:nvSpPr>
        <p:spPr>
          <a:xfrm>
            <a:off x="6076604" y="315884"/>
            <a:ext cx="5577516" cy="4587768"/>
          </a:xfrm>
        </p:spPr>
        <p:txBody>
          <a:bodyPr/>
          <a:lstStyle/>
          <a:p>
            <a:r>
              <a:rPr lang="ru-RU" sz="3600" b="1" i="1" dirty="0" smtClean="0"/>
              <a:t>Досрочный период </a:t>
            </a:r>
            <a:r>
              <a:rPr lang="ru-RU" sz="3600" dirty="0" smtClean="0"/>
              <a:t>– конец апреля – середина мая</a:t>
            </a:r>
            <a:br>
              <a:rPr lang="ru-RU" sz="3600" dirty="0" smtClean="0"/>
            </a:br>
            <a:r>
              <a:rPr lang="ru-RU" sz="3600" dirty="0"/>
              <a:t/>
            </a:r>
            <a:br>
              <a:rPr lang="ru-RU" sz="3600" dirty="0"/>
            </a:br>
            <a:r>
              <a:rPr lang="ru-RU" sz="3600" b="1" i="1" dirty="0"/>
              <a:t>О</a:t>
            </a:r>
            <a:r>
              <a:rPr lang="ru-RU" sz="3600" b="1" i="1" dirty="0" smtClean="0"/>
              <a:t>сновной период </a:t>
            </a:r>
            <a:r>
              <a:rPr lang="ru-RU" sz="3600" dirty="0" smtClean="0"/>
              <a:t>– </a:t>
            </a:r>
            <a:br>
              <a:rPr lang="ru-RU" sz="3600" dirty="0" smtClean="0"/>
            </a:br>
            <a:r>
              <a:rPr lang="ru-RU" sz="3600" dirty="0"/>
              <a:t> </a:t>
            </a:r>
            <a:r>
              <a:rPr lang="ru-RU" sz="3600" dirty="0" smtClean="0"/>
              <a:t>               мая –конец июня</a:t>
            </a:r>
            <a:br>
              <a:rPr lang="ru-RU" sz="3600" dirty="0" smtClean="0"/>
            </a:br>
            <a:r>
              <a:rPr lang="ru-RU" sz="3600" dirty="0"/>
              <a:t/>
            </a:r>
            <a:br>
              <a:rPr lang="ru-RU" sz="3600" dirty="0"/>
            </a:br>
            <a:r>
              <a:rPr lang="ru-RU" sz="3600" b="1" i="1" dirty="0"/>
              <a:t>Д</a:t>
            </a:r>
            <a:r>
              <a:rPr lang="ru-RU" sz="3600" b="1" i="1" dirty="0" smtClean="0"/>
              <a:t>ополнительный период </a:t>
            </a:r>
            <a:r>
              <a:rPr lang="ru-RU" sz="3600" dirty="0" smtClean="0"/>
              <a:t>- сентябрь</a:t>
            </a:r>
            <a:endParaRPr lang="ru-RU" sz="3600" dirty="0"/>
          </a:p>
        </p:txBody>
      </p:sp>
      <p:sp>
        <p:nvSpPr>
          <p:cNvPr id="4" name="Подзаголовок 3"/>
          <p:cNvSpPr>
            <a:spLocks noGrp="1"/>
          </p:cNvSpPr>
          <p:nvPr>
            <p:ph type="subTitle" idx="1"/>
          </p:nvPr>
        </p:nvSpPr>
        <p:spPr>
          <a:xfrm>
            <a:off x="6940192" y="5857914"/>
            <a:ext cx="4178808" cy="521208"/>
          </a:xfrm>
        </p:spPr>
        <p:txBody>
          <a:bodyPr/>
          <a:lstStyle/>
          <a:p>
            <a:r>
              <a:rPr lang="ru-RU" sz="4000" b="1" dirty="0" smtClean="0">
                <a:solidFill>
                  <a:srgbClr val="C88E98"/>
                </a:solidFill>
              </a:rPr>
              <a:t>РАСПИСАНИЕ ГИА</a:t>
            </a:r>
            <a:endParaRPr lang="ru-RU" sz="4000" b="1" dirty="0">
              <a:solidFill>
                <a:srgbClr val="C88E98"/>
              </a:solidFill>
            </a:endParaRPr>
          </a:p>
        </p:txBody>
      </p:sp>
    </p:spTree>
    <p:extLst>
      <p:ext uri="{BB962C8B-B14F-4D97-AF65-F5344CB8AC3E}">
        <p14:creationId xmlns:p14="http://schemas.microsoft.com/office/powerpoint/2010/main" val="242138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srcRect l="22212" r="22212"/>
          <a:stretch>
            <a:fillRect/>
          </a:stretch>
        </p:blipFill>
        <p:spPr>
          <a:prstGeom prst="rect">
            <a:avLst/>
          </a:prstGeom>
        </p:spPr>
      </p:pic>
      <p:sp>
        <p:nvSpPr>
          <p:cNvPr id="4" name="Подзаголовок 3"/>
          <p:cNvSpPr>
            <a:spLocks noGrp="1"/>
          </p:cNvSpPr>
          <p:nvPr>
            <p:ph type="subTitle" idx="1"/>
          </p:nvPr>
        </p:nvSpPr>
        <p:spPr>
          <a:xfrm>
            <a:off x="6051665" y="5774496"/>
            <a:ext cx="5710844" cy="842435"/>
          </a:xfrm>
        </p:spPr>
        <p:txBody>
          <a:bodyPr/>
          <a:lstStyle/>
          <a:p>
            <a:r>
              <a:rPr lang="ru-RU" sz="2400" b="1" dirty="0">
                <a:latin typeface="Times New Roman" panose="02020603050405020304" pitchFamily="18" charset="0"/>
                <a:cs typeface="Times New Roman" panose="02020603050405020304" pitchFamily="18" charset="0"/>
              </a:rPr>
              <a:t>Действия участников ОГЭ при подготовке и проведении экзаменов</a:t>
            </a:r>
            <a:endParaRPr lang="ru-RU" sz="2400" dirty="0"/>
          </a:p>
        </p:txBody>
      </p:sp>
      <p:sp>
        <p:nvSpPr>
          <p:cNvPr id="5" name="Прямоугольник 4"/>
          <p:cNvSpPr/>
          <p:nvPr/>
        </p:nvSpPr>
        <p:spPr>
          <a:xfrm>
            <a:off x="5957455" y="337973"/>
            <a:ext cx="6096000" cy="2308324"/>
          </a:xfrm>
          <a:prstGeom prst="rect">
            <a:avLst/>
          </a:prstGeom>
        </p:spPr>
        <p:txBody>
          <a:bodyPr>
            <a:spAutoFit/>
          </a:bodyPr>
          <a:lstStyle/>
          <a:p>
            <a:pPr>
              <a:spcAft>
                <a:spcPts val="0"/>
              </a:spcAft>
              <a:defRPr/>
            </a:pPr>
            <a:r>
              <a:rPr lang="ru-RU" b="1" dirty="0">
                <a:latin typeface="Times New Roman" panose="02020603050405020304" pitchFamily="18" charset="0"/>
                <a:cs typeface="Times New Roman" panose="02020603050405020304" pitchFamily="18" charset="0"/>
              </a:rPr>
              <a:t>В мае в школе выпускник получает у администрации своего образовательного учреждения </a:t>
            </a:r>
            <a:r>
              <a:rPr lang="ru-RU" b="1" u="sng" dirty="0">
                <a:solidFill>
                  <a:srgbClr val="FF0000"/>
                </a:solidFill>
                <a:latin typeface="Times New Roman" panose="02020603050405020304" pitchFamily="18" charset="0"/>
                <a:cs typeface="Times New Roman" panose="02020603050405020304" pitchFamily="18" charset="0"/>
              </a:rPr>
              <a:t>уведомление на экзамен</a:t>
            </a:r>
            <a:r>
              <a:rPr lang="ru-RU" b="1" dirty="0">
                <a:latin typeface="Times New Roman" panose="02020603050405020304" pitchFamily="18" charset="0"/>
                <a:cs typeface="Times New Roman" panose="02020603050405020304" pitchFamily="18" charset="0"/>
              </a:rPr>
              <a:t>, в котором указаны предмет, адрес, дата и время начала экзамена, код образовательного учреждения и иная информация.</a:t>
            </a:r>
          </a:p>
          <a:p>
            <a:pPr>
              <a:spcAft>
                <a:spcPts val="0"/>
              </a:spcAft>
              <a:defRPr/>
            </a:pPr>
            <a:r>
              <a:rPr lang="ru-RU" b="1" dirty="0">
                <a:latin typeface="Times New Roman" panose="02020603050405020304" pitchFamily="18" charset="0"/>
                <a:cs typeface="Times New Roman" panose="02020603050405020304" pitchFamily="18" charset="0"/>
              </a:rPr>
              <a:t>	В ППЭ (пункт приема экзамена) выпускников текущего года сопровождают представители от образовательного учреждения</a:t>
            </a:r>
            <a:endParaRPr lang="ru-RU" dirty="0"/>
          </a:p>
        </p:txBody>
      </p:sp>
      <p:sp>
        <p:nvSpPr>
          <p:cNvPr id="6" name="Прямоугольник 5"/>
          <p:cNvSpPr/>
          <p:nvPr/>
        </p:nvSpPr>
        <p:spPr>
          <a:xfrm>
            <a:off x="5816138" y="2917735"/>
            <a:ext cx="6096000" cy="2585323"/>
          </a:xfrm>
          <a:prstGeom prst="rect">
            <a:avLst/>
          </a:prstGeom>
        </p:spPr>
        <p:txBody>
          <a:bodyPr>
            <a:spAutoFit/>
          </a:bodyPr>
          <a:lstStyle/>
          <a:p>
            <a:pPr algn="just">
              <a:spcBef>
                <a:spcPts val="0"/>
              </a:spcBef>
              <a:spcAft>
                <a:spcPts val="0"/>
              </a:spcAft>
              <a:defRPr/>
            </a:pPr>
            <a:r>
              <a:rPr lang="ru-RU" b="1" dirty="0">
                <a:latin typeface="Times New Roman" panose="02020603050405020304" pitchFamily="18" charset="0"/>
                <a:cs typeface="Times New Roman" panose="02020603050405020304" pitchFamily="18" charset="0"/>
              </a:rPr>
              <a:t>В ППЭ участник экзамена обязан предоставить </a:t>
            </a:r>
            <a:r>
              <a:rPr lang="ru-RU" b="1" u="sng" dirty="0">
                <a:solidFill>
                  <a:srgbClr val="FF0000"/>
                </a:solidFill>
                <a:latin typeface="Times New Roman" panose="02020603050405020304" pitchFamily="18" charset="0"/>
                <a:cs typeface="Times New Roman" panose="02020603050405020304" pitchFamily="18" charset="0"/>
              </a:rPr>
              <a:t>паспорт</a:t>
            </a:r>
            <a:r>
              <a:rPr lang="ru-RU" b="1" dirty="0">
                <a:latin typeface="Times New Roman" panose="02020603050405020304" pitchFamily="18" charset="0"/>
                <a:cs typeface="Times New Roman" panose="02020603050405020304" pitchFamily="18" charset="0"/>
              </a:rPr>
              <a:t>.</a:t>
            </a:r>
          </a:p>
          <a:p>
            <a:pPr algn="just">
              <a:spcAft>
                <a:spcPts val="0"/>
              </a:spcAft>
              <a:buNone/>
              <a:defRPr/>
            </a:pPr>
            <a:r>
              <a:rPr lang="ru-RU" b="1" dirty="0">
                <a:latin typeface="Times New Roman" panose="02020603050405020304" pitchFamily="18" charset="0"/>
                <a:cs typeface="Times New Roman" panose="02020603050405020304" pitchFamily="18" charset="0"/>
              </a:rPr>
              <a:t>	С собой иметь черную </a:t>
            </a:r>
            <a:r>
              <a:rPr lang="ru-RU" b="1" dirty="0" smtClean="0">
                <a:latin typeface="Times New Roman" panose="02020603050405020304" pitchFamily="18" charset="0"/>
                <a:cs typeface="Times New Roman" panose="02020603050405020304" pitchFamily="18" charset="0"/>
              </a:rPr>
              <a:t>гелиевую </a:t>
            </a:r>
            <a:r>
              <a:rPr lang="ru-RU" b="1" dirty="0">
                <a:latin typeface="Times New Roman" panose="02020603050405020304" pitchFamily="18" charset="0"/>
                <a:cs typeface="Times New Roman" panose="02020603050405020304" pitchFamily="18" charset="0"/>
              </a:rPr>
              <a:t>ручку. </a:t>
            </a:r>
          </a:p>
          <a:p>
            <a:pPr algn="just">
              <a:spcAft>
                <a:spcPts val="0"/>
              </a:spcAft>
              <a:buNone/>
              <a:defRPr/>
            </a:pPr>
            <a:endParaRPr lang="ru-RU" b="1" dirty="0">
              <a:latin typeface="Times New Roman" panose="02020603050405020304" pitchFamily="18" charset="0"/>
              <a:cs typeface="Times New Roman" panose="02020603050405020304" pitchFamily="18" charset="0"/>
            </a:endParaRPr>
          </a:p>
          <a:p>
            <a:pPr algn="just">
              <a:spcBef>
                <a:spcPts val="0"/>
              </a:spcBef>
              <a:spcAft>
                <a:spcPts val="0"/>
              </a:spcAft>
              <a:defRPr/>
            </a:pPr>
            <a:r>
              <a:rPr lang="ru-RU" b="1" dirty="0">
                <a:latin typeface="Times New Roman" panose="02020603050405020304" pitchFamily="18" charset="0"/>
                <a:cs typeface="Times New Roman" panose="02020603050405020304" pitchFamily="18" charset="0"/>
              </a:rPr>
              <a:t>Участники экзаменов используют средства обучения и воспитания для выполнения заданий контрольных измерительных материалов ОГЭ в аудиториях в соответствии с перечнем, </a:t>
            </a:r>
          </a:p>
          <a:p>
            <a:pPr algn="just">
              <a:defRPr/>
            </a:pPr>
            <a:r>
              <a:rPr lang="ru-RU" b="1" dirty="0">
                <a:latin typeface="Times New Roman" panose="02020603050405020304" pitchFamily="18" charset="0"/>
                <a:cs typeface="Times New Roman" panose="02020603050405020304" pitchFamily="18" charset="0"/>
              </a:rPr>
              <a:t>     ежегодно утверждаемым приказом </a:t>
            </a:r>
          </a:p>
          <a:p>
            <a:pPr algn="just">
              <a:defRPr/>
            </a:pP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Минпросвещения</a:t>
            </a:r>
            <a:r>
              <a:rPr lang="ru-RU" b="1" dirty="0">
                <a:latin typeface="Times New Roman" panose="02020603050405020304" pitchFamily="18" charset="0"/>
                <a:cs typeface="Times New Roman" panose="02020603050405020304" pitchFamily="18" charset="0"/>
              </a:rPr>
              <a:t> России и </a:t>
            </a:r>
            <a:r>
              <a:rPr lang="ru-RU" b="1" dirty="0" err="1">
                <a:latin typeface="Times New Roman" panose="02020603050405020304" pitchFamily="18" charset="0"/>
                <a:cs typeface="Times New Roman" panose="02020603050405020304" pitchFamily="18" charset="0"/>
              </a:rPr>
              <a:t>Рособрнадзо</a:t>
            </a:r>
            <a:endParaRPr lang="ru-RU" dirty="0"/>
          </a:p>
        </p:txBody>
      </p:sp>
    </p:spTree>
    <p:extLst>
      <p:ext uri="{BB962C8B-B14F-4D97-AF65-F5344CB8AC3E}">
        <p14:creationId xmlns:p14="http://schemas.microsoft.com/office/powerpoint/2010/main" val="3418752899"/>
      </p:ext>
    </p:extLst>
  </p:cSld>
  <p:clrMapOvr>
    <a:masterClrMapping/>
  </p:clrMapOvr>
</p:sld>
</file>

<file path=ppt/theme/theme1.xml><?xml version="1.0" encoding="utf-8"?>
<a:theme xmlns:a="http://schemas.openxmlformats.org/drawingml/2006/main" name="Тема Offic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478226_TF00475556" id="{B4555943-04F2-4CB3-8390-D6F0D45A095E}" vid="{1A981C8E-D58C-4027-BEFE-8329C07BCAC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41CEA3-A3B3-4568-9E84-C4619CC82DFB}">
  <ds:schemaRefs>
    <ds:schemaRef ds:uri="http://schemas.microsoft.com/sharepoint/v3/contenttype/forms"/>
  </ds:schemaRefs>
</ds:datastoreItem>
</file>

<file path=customXml/itemProps2.xml><?xml version="1.0" encoding="utf-8"?>
<ds:datastoreItem xmlns:ds="http://schemas.openxmlformats.org/officeDocument/2006/customXml" ds:itemID="{C549A191-EC8C-4AA6-9C64-D32B5F047436}">
  <ds:schemaRefs>
    <ds:schemaRef ds:uri="http://purl.org/dc/terms/"/>
    <ds:schemaRef ds:uri="http://schemas.microsoft.com/office/2006/documentManagement/types"/>
    <ds:schemaRef ds:uri="6dc4bcd6-49db-4c07-9060-8acfc67cef9f"/>
    <ds:schemaRef ds:uri="http://purl.org/dc/elements/1.1/"/>
    <ds:schemaRef ds:uri="fb0879af-3eba-417a-a55a-ffe6dcd6ca77"/>
    <ds:schemaRef ds:uri="http://schemas.microsoft.com/office/infopath/2007/PartnerControls"/>
    <ds:schemaRef ds:uri="http://www.w3.org/XML/1998/namespace"/>
    <ds:schemaRef ds:uri="http://schemas.openxmlformats.org/package/2006/metadata/core-properti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A4148EB-7DAD-48FA-A275-D42F48043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Учебная презентация</Template>
  <TotalTime>0</TotalTime>
  <Words>371</Words>
  <Application>Microsoft Office PowerPoint</Application>
  <PresentationFormat>Широкоэкранный</PresentationFormat>
  <Paragraphs>63</Paragraphs>
  <Slides>14</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Calibri Light</vt:lpstr>
      <vt:lpstr>Corbel</vt:lpstr>
      <vt:lpstr>Times New Roman</vt:lpstr>
      <vt:lpstr>Тема Office</vt:lpstr>
      <vt:lpstr>ГОСУДАРСТВЕННАЯ   итоговая аттестация  </vt:lpstr>
      <vt:lpstr>Порядок ГИА -9 Приказ Минпросвещения России и Рособрнадзора</vt:lpstr>
      <vt:lpstr>в форме основного государственного экзамены (ОГЭ)  в форме государственного выпускного экзамена (ГВЭ)   </vt:lpstr>
      <vt:lpstr>Выпускники, не имеющие академической задолженности, в полном объеме выполнившие учебный план или индивидуальный учебный план и имеющие годовые отметки по всем предметам не ниже удовлетворительных, а также имеющие результат «зачет» за итоговое собеседование по русскому языку /ч 6 ст 59 ФЗ «Об образовании в Российской Федерации» от 29.12.2012 № 273-ФЗ/</vt:lpstr>
      <vt:lpstr>Презентация PowerPoint</vt:lpstr>
      <vt:lpstr>Презентация PowerPoint</vt:lpstr>
      <vt:lpstr>Для проведения экзаменов на территории РФ и за ее пределами устанавливаются  сроки и продолжительность проведения экзаменов по каждому предмету -   ЕДИНОЕ РАСПИСАНИЕ  ОГЭ</vt:lpstr>
      <vt:lpstr>Досрочный период – конец апреля – середина мая  Основной период –                  мая –конец июня  Дополнительный период - сентябрь</vt:lpstr>
      <vt:lpstr>Презентация PowerPoint</vt:lpstr>
      <vt:lpstr>Презентация PowerPoint</vt:lpstr>
      <vt:lpstr>Участник ОГЭ должен занять место, указанное организатором.  Меняться местами без указания организаторов запрещено. На рабочем месте может находиться только паспорт, ручка и разрешенные для использования средства обучения и воспитания.  Лишние вещи располагаются на специально выделенном для этого столе за пределами аудитории.  Пользоваться мобильным телефоном на территории ППЭ запрещено.  Выпускник, у которого обнаружен телефон, удаляется с экзамена. </vt:lpstr>
      <vt:lpstr>1. Используется пятибалльная система оценивания  2. Результаты признаются удовлетворительными, если участник по сдаваемым предметам набрал минимальное количество баллов.  3.В случае если участник ГИА получил неудовлетворительные результаты не более, чем по двум учебным предметам, он допускается повторно к ГИА по соответствующему учебному предмету в текущем учебном году в резервные сроки.  </vt:lpstr>
      <vt:lpstr>Апелляция подается участником экзамена: по процедуре проведения экзамена – в день проведения экзамена до выхода из ППЭ уполномоченному  представителю ГЭК;     по итогам экзамена (результаты проверки 2 части ) - в течение двух рабочих дней после официального объявления результатов экзамена руководителю своего образовательного учреждения</vt:lpstr>
      <vt:lpstr>http://gia.edu.ru/     Официальный информационный портал         государственной итоговой аттестации  http://fipi.ru/     Федеральный институт педагогических измерений  https://oge.sdamgia.ru          Решу ОГЭ  http://www.nakhodka-edu.ru/     Управление образования администрации      Находкинского городского округа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2023-10-04T04:58:34Z</dcterms:created>
  <dcterms:modified xsi:type="dcterms:W3CDTF">2023-10-18T07:01:18Z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