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0" r:id="rId5"/>
    <p:sldId id="257" r:id="rId6"/>
    <p:sldId id="284" r:id="rId7"/>
    <p:sldId id="281" r:id="rId8"/>
    <p:sldId id="287" r:id="rId9"/>
    <p:sldId id="283" r:id="rId10"/>
    <p:sldId id="277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3" autoAdjust="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27.10.2023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540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34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3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страниц книги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1509624"/>
            <a:ext cx="6592824" cy="3656546"/>
          </a:xfrm>
        </p:spPr>
        <p:txBody>
          <a:bodyPr rtlCol="0"/>
          <a:lstStyle/>
          <a:p>
            <a:pPr algn="ctr"/>
            <a:r>
              <a:rPr lang="ru-RU" b="1" dirty="0"/>
              <a:t>ИТОГОВОЕ СОЧИНЕНИЕ (ИЗЛОЖЕНИЕ)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/>
            <a:r>
              <a:rPr lang="ru-RU" sz="2400" b="1" dirty="0"/>
              <a:t>в </a:t>
            </a:r>
            <a:r>
              <a:rPr lang="ru-RU" sz="2400" b="1" dirty="0" smtClean="0"/>
              <a:t>2023/2024 </a:t>
            </a:r>
            <a:r>
              <a:rPr lang="ru-RU" sz="2400" b="1" dirty="0"/>
              <a:t>учебном году</a:t>
            </a:r>
          </a:p>
        </p:txBody>
      </p:sp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молодого человека, сидящего перед ноутбуком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2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3460" y="2036016"/>
            <a:ext cx="4393097" cy="4651437"/>
          </a:xfrm>
        </p:spPr>
        <p:txBody>
          <a:bodyPr rtlCol="0"/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Изложение вправе писать участники с ОВЗ,</a:t>
            </a:r>
          </a:p>
          <a:p>
            <a:pPr marL="285750" indent="-285750" algn="just" rt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участники – дети-инвалиды и инвалиды, </a:t>
            </a:r>
          </a:p>
          <a:p>
            <a:pPr marL="285750" indent="-285750" algn="just" rt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свободы, </a:t>
            </a:r>
          </a:p>
          <a:p>
            <a:pPr marL="285750" indent="-285750" algn="just" rt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обучающихся на дому,</a:t>
            </a:r>
          </a:p>
          <a:p>
            <a:pPr marL="285750" indent="-285750" algn="just" rt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925" y="1954674"/>
            <a:ext cx="3852632" cy="4732779"/>
          </a:xfrm>
        </p:spPr>
        <p:txBody>
          <a:bodyPr rtlCol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Итоговое сочинение (изложение) как условие допуска к ГИА проводится для обучающихся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 (XII)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классов, экстернов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Итоговое сочинение в целях использования его результатов при приеме на обучение по программам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образовательные организации высшего образования по желанию также может проводиться для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выпускников  прошлых лет,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обучающихся СПО,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лиц, получающих среднее общее образование в иностранных организациях, осуществляющих образовательную деятельность,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лиц со справкой об обучении.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0598" y="1168635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0475" y="1320961"/>
            <a:ext cx="548640" cy="54864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46" y="267879"/>
            <a:ext cx="6891564" cy="830997"/>
          </a:xfrm>
        </p:spPr>
        <p:txBody>
          <a:bodyPr rtlCol="0"/>
          <a:lstStyle/>
          <a:p>
            <a:pPr algn="ctr" rtl="0"/>
            <a:r>
              <a:rPr lang="ru-RU" dirty="0" smtClean="0"/>
              <a:t>КАТЕГОРИИ УЧАСТНИКОВ ИТОГОВОГО СОЧИНЕНИЯ (ИЗЛОЖЕНИЯ)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уппа учащихся, подбросивших академические шапочки в воздух на закате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Прямоугольник 30" descr="Декоративный элемент">
            <a:extLst>
              <a:ext uri="{FF2B5EF4-FFF2-40B4-BE49-F238E27FC236}">
                <a16:creationId xmlns:a16="http://schemas.microsoft.com/office/drawing/2014/main" id="{340A7491-C312-4D36-BA63-6F859CD81D66}"/>
              </a:ext>
            </a:extLst>
          </p:cNvPr>
          <p:cNvSpPr/>
          <p:nvPr/>
        </p:nvSpPr>
        <p:spPr>
          <a:xfrm>
            <a:off x="0" y="11252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93" y="252105"/>
            <a:ext cx="10206264" cy="631816"/>
          </a:xfrm>
        </p:spPr>
        <p:txBody>
          <a:bodyPr rtlCol="0"/>
          <a:lstStyle/>
          <a:p>
            <a:pPr algn="ctr"/>
            <a:r>
              <a:rPr lang="ru-RU" sz="2000" b="1" dirty="0"/>
              <a:t>ПОРЯДОК ПОДАЧИ ЗАЯВЛЕНИЯ НА УЧАСТИЕ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ИТОГОВОМ СОЧИНЕНИИ (ИЗЛОЖЕНИИ)</a:t>
            </a:r>
          </a:p>
        </p:txBody>
      </p: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grpSp>
        <p:nvGrpSpPr>
          <p:cNvPr id="5" name="Группа 4" descr="Декоративный элемент">
            <a:extLst>
              <a:ext uri="{FF2B5EF4-FFF2-40B4-BE49-F238E27FC236}">
                <a16:creationId xmlns:a16="http://schemas.microsoft.com/office/drawing/2014/main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3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7280" y="875368"/>
            <a:ext cx="9446876" cy="2736512"/>
          </a:xfrm>
        </p:spPr>
        <p:txBody>
          <a:bodyPr rtlCol="0"/>
          <a:lstStyle/>
          <a:p>
            <a:pPr algn="just" rt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итоговом сочинении (изложении) обучающиеся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 (XII)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подают заявление и согласие на обработку персональных данных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организации, в которых обучающиеся осваивают образовательные программы среднего общего образования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экстерны –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 по выбору экстерна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Указанные заявления подаются не позднее чем за две недели до начала проведения итогового сочинения (изложения).</a:t>
            </a:r>
          </a:p>
          <a:p>
            <a:pPr algn="just" rt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 с ОВЗ при подаче заявления на участие в итоговом сочинении (изложении) предъявляют копии рекомендаций ПМПК, а участники итогового сочинения (изложения) - дети-инвалиды и инвалиды – справку, подтверждающую инвалидность.</a:t>
            </a:r>
          </a:p>
        </p:txBody>
      </p:sp>
      <p:pic>
        <p:nvPicPr>
          <p:cNvPr id="80" name="Объект 79" descr="Открытая книга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9607" y="1686220"/>
            <a:ext cx="547688" cy="547688"/>
          </a:xfrm>
        </p:spPr>
      </p:pic>
      <p:sp>
        <p:nvSpPr>
          <p:cNvPr id="88" name="Текст 87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4880" y="3605905"/>
            <a:ext cx="9403080" cy="2191014"/>
          </a:xfrm>
        </p:spPr>
        <p:txBody>
          <a:bodyPr rtlCol="0"/>
          <a:lstStyle/>
          <a:p>
            <a:pPr marL="285750" indent="-285750"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прошлых лет, обучающиеся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получающие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образование в иностранных организациях, осуществляющих образовательную деятельность,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справкой об обучении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 не позднее чем за две недели до даты проведения итогового сочинения подают заявление и согласие не обработку персональных данных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места регистрации для участия в написании итогового сочинения,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определяемые ОИВ.  Выше перечисленные лица самостоятельно выбирают дату участия в итоговом сочинении из числа установленных Порядком, которую указывают в заявлении.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лиц со справкой об обучении для участия по их желанию в итоговом сочинении проводится в организациях, осуществляющих образовательную  деятельность, в которых указанные лица восстанавливаются на срок, необходимый для прохождения ГИА. При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подаче заявления такие лица предъявляют справку об обучении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Объект 94" descr="Микроскоп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3691" y="4430819"/>
            <a:ext cx="547688" cy="547688"/>
          </a:xfrm>
        </p:spPr>
      </p:pic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ое мужчин за столом для пикника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" y="0"/>
            <a:ext cx="667656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5133" y="489515"/>
            <a:ext cx="4379976" cy="1287527"/>
          </a:xfrm>
        </p:spPr>
        <p:txBody>
          <a:bodyPr rtlCol="0"/>
          <a:lstStyle/>
          <a:p>
            <a:pPr algn="ctr" rtl="0"/>
            <a:r>
              <a:rPr lang="ru-RU" sz="2400" dirty="0" smtClean="0"/>
              <a:t>СРОКИ НАПИСАНИЯ ИТОГОВОГО СОЧИНЕНИЯ (ИЗЛОЖЕНИЯ)</a:t>
            </a:r>
            <a:endParaRPr lang="ru-RU" sz="2400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0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5133" y="1854679"/>
            <a:ext cx="4742452" cy="3053751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2000" dirty="0" smtClean="0"/>
              <a:t>Итоговое сочинение (изложение) проводится </a:t>
            </a:r>
          </a:p>
          <a:p>
            <a:pPr rtl="0">
              <a:lnSpc>
                <a:spcPct val="100000"/>
              </a:lnSpc>
            </a:pPr>
            <a:r>
              <a:rPr lang="ru-RU" sz="2000" dirty="0" smtClean="0"/>
              <a:t>в первую среду декабря</a:t>
            </a:r>
          </a:p>
          <a:p>
            <a:pPr rtl="0">
              <a:lnSpc>
                <a:spcPct val="100000"/>
              </a:lnSpc>
            </a:pPr>
            <a:r>
              <a:rPr lang="ru-RU" sz="2000" b="1" dirty="0" smtClean="0"/>
              <a:t> </a:t>
            </a:r>
            <a:r>
              <a:rPr lang="ru-RU" sz="2000" b="1" dirty="0" smtClean="0"/>
              <a:t>6  </a:t>
            </a:r>
            <a:r>
              <a:rPr lang="ru-RU" sz="2000" b="1" dirty="0" smtClean="0"/>
              <a:t>декабря </a:t>
            </a:r>
            <a:r>
              <a:rPr lang="ru-RU" sz="2000" b="1" dirty="0" smtClean="0"/>
              <a:t>2023 г</a:t>
            </a:r>
            <a:endParaRPr lang="ru-RU" sz="2000" b="1" dirty="0" smtClean="0"/>
          </a:p>
          <a:p>
            <a:pPr rtl="0"/>
            <a:r>
              <a:rPr lang="ru-RU" sz="2000" u="sng" dirty="0" smtClean="0"/>
              <a:t>Дополнительные сроки</a:t>
            </a:r>
            <a:r>
              <a:rPr lang="ru-RU" sz="2000" dirty="0" smtClean="0"/>
              <a:t>:</a:t>
            </a:r>
          </a:p>
          <a:p>
            <a:pPr marL="285750" indent="-285750" algn="just" rtl="0">
              <a:buFontTx/>
              <a:buChar char="-"/>
            </a:pPr>
            <a:r>
              <a:rPr lang="ru-RU" sz="2000" dirty="0" smtClean="0"/>
              <a:t>первая среда февраля (</a:t>
            </a:r>
            <a:r>
              <a:rPr lang="ru-RU" sz="2000" b="1" dirty="0" smtClean="0"/>
              <a:t>07.02.2024 г</a:t>
            </a:r>
            <a:r>
              <a:rPr lang="ru-RU" sz="2000" dirty="0" smtClean="0"/>
              <a:t>)</a:t>
            </a:r>
          </a:p>
          <a:p>
            <a:pPr marL="285750" indent="-285750" algn="just" rtl="0">
              <a:buFontTx/>
              <a:buChar char="-"/>
            </a:pPr>
            <a:r>
              <a:rPr lang="ru-RU" sz="2000" dirty="0" smtClean="0"/>
              <a:t>первая </a:t>
            </a:r>
            <a:r>
              <a:rPr lang="ru-RU" sz="2000" dirty="0" smtClean="0"/>
              <a:t>среда апреля (</a:t>
            </a:r>
            <a:r>
              <a:rPr lang="ru-RU" sz="2000" b="1" dirty="0" smtClean="0"/>
              <a:t>10.04.2024г</a:t>
            </a:r>
            <a:r>
              <a:rPr lang="ru-RU" sz="2000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3986" y="222097"/>
            <a:ext cx="4379976" cy="1149503"/>
          </a:xfrm>
        </p:spPr>
        <p:txBody>
          <a:bodyPr rtlCol="0"/>
          <a:lstStyle/>
          <a:p>
            <a:pPr algn="ctr" rtl="0"/>
            <a:r>
              <a:rPr lang="ru-RU" sz="2400" dirty="0" smtClean="0"/>
              <a:t>ПРОДОЛЖИТЕЛЬНОСТЬ НАПИСАНИЯ ИТОГОВОГО СОЧИНЕНИЯ (ИЗЛОЕНИЯ)</a:t>
            </a:r>
            <a:endParaRPr lang="ru-RU" sz="2400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3276" y="1527767"/>
            <a:ext cx="4701396" cy="4890285"/>
          </a:xfrm>
        </p:spPr>
        <p:txBody>
          <a:bodyPr rtlCol="0"/>
          <a:lstStyle/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-RU" dirty="0" smtClean="0"/>
              <a:t>Продолжительность написания итогового сочинения (изложения) составляет </a:t>
            </a:r>
            <a:r>
              <a:rPr lang="ru-RU" b="1" dirty="0" smtClean="0"/>
              <a:t>3 часа 55 минут (235 минут)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-RU" dirty="0" smtClean="0"/>
              <a:t>Для участников итогового сочинения (изложения) с ОВЗ, детей-инвалидов, инвалидов продолжительность написания увеличивается на </a:t>
            </a:r>
            <a:r>
              <a:rPr lang="ru-RU" b="1" dirty="0" smtClean="0"/>
              <a:t>1,5 часа.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ru-RU" dirty="0" smtClean="0"/>
              <a:t>В продолжительность написания итогового сочинения (изложения) не включается время, выделенное на подготовительные мероприятия (инструктаж участников, заполнение ими регистрационных полей бланков)</a:t>
            </a:r>
          </a:p>
          <a:p>
            <a:pPr algn="just" rtl="0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дущий мальчик с рюкзаком и велосипедом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44480" y="-170547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6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6509" y="2779392"/>
            <a:ext cx="4127982" cy="2302504"/>
          </a:xfrm>
        </p:spPr>
        <p:txBody>
          <a:bodyPr rtlCol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не </a:t>
            </a:r>
            <a:r>
              <a:rPr lang="ru-RU" sz="1600" dirty="0"/>
              <a:t>явившиеся на итоговое сочинение (изложение) по уважительным причинам (болезнь или иные обстоятельства), подтвержденным документально;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не завершившие написание итогового сочинения (изложения) по </a:t>
            </a:r>
            <a:r>
              <a:rPr lang="ru-RU" sz="1600" dirty="0"/>
              <a:t>уважительным причинам </a:t>
            </a:r>
            <a:r>
              <a:rPr lang="ru-RU" sz="1600" dirty="0" smtClean="0"/>
              <a:t>(болезнь </a:t>
            </a:r>
            <a:r>
              <a:rPr lang="ru-RU" sz="1600" dirty="0"/>
              <a:t>или иные обстоятельства), подтвержденным документально</a:t>
            </a:r>
            <a:r>
              <a:rPr lang="ru-RU" sz="1600" dirty="0" smtClean="0"/>
              <a:t>;</a:t>
            </a:r>
          </a:p>
          <a:p>
            <a:pPr rtl="0"/>
            <a:endParaRPr lang="ru-RU" sz="1600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215" y="2733853"/>
            <a:ext cx="3534165" cy="1838147"/>
          </a:xfrm>
        </p:spPr>
        <p:txBody>
          <a:bodyPr rtlCol="0"/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ru-RU" sz="1600" dirty="0" smtClean="0"/>
              <a:t> получившие по итоговому сочинению (изложению) неудовлетворительный результат;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удаленные с итогового сочинения (изложения) за нарушение требований, установленных п.27 Порядка;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27" y="278029"/>
            <a:ext cx="6891564" cy="830997"/>
          </a:xfrm>
        </p:spPr>
        <p:txBody>
          <a:bodyPr rtlCol="0"/>
          <a:lstStyle/>
          <a:p>
            <a:pPr algn="ctr" rtl="0"/>
            <a:r>
              <a:rPr lang="ru-RU" dirty="0" smtClean="0"/>
              <a:t>ПОВТОРНЫЙ ДОПУСК К НАПИСАНИЮ ИТОГОВОГО СОЧИНЕНИЯ (ИЗЛОЖЕНИЯ)</a:t>
            </a:r>
            <a:endParaRPr lang="ru-RU" dirty="0"/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08588" y="2157368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19921" y="2088227"/>
            <a:ext cx="548640" cy="548640"/>
          </a:xfrm>
        </p:spPr>
      </p:pic>
      <p:sp>
        <p:nvSpPr>
          <p:cNvPr id="2" name="Прямоугольник 1"/>
          <p:cNvSpPr/>
          <p:nvPr/>
        </p:nvSpPr>
        <p:spPr>
          <a:xfrm>
            <a:off x="241539" y="1387055"/>
            <a:ext cx="8462513" cy="5347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Повторно к написанию итогового сочинения (изложения) в текущем учебном году в дополнительные сроки (в первую среду февраля и первую рабочую среду мая) допускаются: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215" y="5149861"/>
            <a:ext cx="7988061" cy="10685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Обучающиеся </a:t>
            </a:r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 (XII)</a:t>
            </a:r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классов, экстерны, получившие по итоговому сочинению (изложению)неудовлетворительный результат («незачет»),  могут быть повторно допущены к участию в итоговом сочинении (изложении) в текущем учебном году, но не более двух раз и только в дополнительные сроки, установленные Порядком.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Группа учащихся за столом в библиотеке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Группа 2" descr="Декоративный элемент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-2" y="0"/>
            <a:ext cx="6957056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2" y="4242384"/>
              <a:ext cx="5684811" cy="1787831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86" y="737542"/>
            <a:ext cx="6223194" cy="3767951"/>
          </a:xfrm>
        </p:spPr>
        <p:txBody>
          <a:bodyPr rtlCol="0"/>
          <a:lstStyle/>
          <a:p>
            <a:pPr rtl="0"/>
            <a:r>
              <a:rPr lang="ru-RU" sz="2400" dirty="0" smtClean="0"/>
              <a:t>Итоговое сочинение(изложение) как допуск к ГИА – бессрочно.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Итоговое сочинение в случае представления его при приеме на обучение по программам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 и программам </a:t>
            </a:r>
            <a:r>
              <a:rPr lang="ru-RU" sz="2400" dirty="0" err="1" smtClean="0"/>
              <a:t>специалитета</a:t>
            </a:r>
            <a:r>
              <a:rPr lang="ru-RU" sz="2400" dirty="0" smtClean="0"/>
              <a:t> действительно в течение четырех лет, следующих за годом написания сочинения.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3" y="4274424"/>
            <a:ext cx="5714464" cy="1695055"/>
          </a:xfrm>
        </p:spPr>
        <p:txBody>
          <a:bodyPr rtlCol="0"/>
          <a:lstStyle/>
          <a:p>
            <a:pPr rtl="0"/>
            <a:r>
              <a:rPr lang="ru-RU" sz="1600" dirty="0" smtClean="0"/>
              <a:t>В соответствии с п 33 Порядка приема в вузы при приеме на обучение по программам </a:t>
            </a:r>
            <a:r>
              <a:rPr lang="ru-RU" sz="1600" dirty="0" err="1" smtClean="0"/>
              <a:t>бакалавриата</a:t>
            </a:r>
            <a:r>
              <a:rPr lang="ru-RU" sz="1600" dirty="0" smtClean="0"/>
              <a:t> и программам </a:t>
            </a:r>
            <a:r>
              <a:rPr lang="ru-RU" sz="1600" dirty="0" err="1" smtClean="0"/>
              <a:t>специалитета</a:t>
            </a:r>
            <a:r>
              <a:rPr lang="ru-RU" sz="1600" dirty="0" smtClean="0"/>
              <a:t> организация высшего образования может начислять баллы за оценку, выставленную организацией </a:t>
            </a:r>
          </a:p>
          <a:p>
            <a:pPr rtl="0"/>
            <a:r>
              <a:rPr lang="ru-RU" sz="1600" dirty="0" smtClean="0"/>
              <a:t>высшего образования по результатам проверки итогового сочинения.</a:t>
            </a:r>
          </a:p>
          <a:p>
            <a:pPr rtl="0"/>
            <a:r>
              <a:rPr lang="ru-RU" sz="1600" dirty="0" smtClean="0"/>
              <a:t>Сумма баллов не может быть более 10.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dc4bcd6-49db-4c07-9060-8acfc67cef9f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b0879af-3eba-417a-a55a-ffe6dcd6ca77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725</Words>
  <Application>Microsoft Office PowerPoint</Application>
  <PresentationFormat>Широкоэкранный</PresentationFormat>
  <Paragraphs>51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Wingdings</vt:lpstr>
      <vt:lpstr>Тема Office</vt:lpstr>
      <vt:lpstr>ИТОГОВОЕ СОЧИНЕНИЕ (ИЗЛОЖЕНИЕ) </vt:lpstr>
      <vt:lpstr>КАТЕГОРИИ УЧАСТНИКОВ ИТОГОВОГО СОЧИНЕНИЯ (ИЗЛОЖЕНИЯ)</vt:lpstr>
      <vt:lpstr>ПОРЯДОК ПОДАЧИ ЗАЯВЛЕНИЯ НА УЧАСТИЕ  В ИТОГОВОМ СОЧИНЕНИИ (ИЗЛОЖЕНИИ)</vt:lpstr>
      <vt:lpstr>СРОКИ НАПИСАНИЯ ИТОГОВОГО СОЧИНЕНИЯ (ИЗЛОЖЕНИЯ)</vt:lpstr>
      <vt:lpstr>ПРОДОЛЖИТЕЛЬНОСТЬ НАПИСАНИЯ ИТОГОВОГО СОЧИНЕНИЯ (ИЗЛОЕНИЯ)</vt:lpstr>
      <vt:lpstr>ПОВТОРНЫЙ ДОПУСК К НАПИСАНИЮ ИТОГОВОГО СОЧИНЕНИЯ (ИЗЛОЖЕНИЯ)</vt:lpstr>
      <vt:lpstr>Итоговое сочинение(изложение) как допуск к ГИА – бессрочно.  Итоговое сочинение в случае представления его при приеме на обучение по программам бакалавриата и программам специалитета действительно в течение четырех лет, следующих за годом написания сочинения.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2021-11-20T21:57:37Z</dcterms:created>
  <dcterms:modified xsi:type="dcterms:W3CDTF">2023-10-26T23:04:55Z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