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1" r:id="rId5"/>
    <p:sldId id="287" r:id="rId6"/>
    <p:sldId id="277" r:id="rId7"/>
    <p:sldId id="298" r:id="rId8"/>
    <p:sldId id="297" r:id="rId9"/>
    <p:sldId id="299" r:id="rId10"/>
    <p:sldId id="296" r:id="rId11"/>
    <p:sldId id="300" r:id="rId12"/>
    <p:sldId id="301" r:id="rId13"/>
    <p:sldId id="302" r:id="rId14"/>
    <p:sldId id="303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F1C"/>
    <a:srgbClr val="C88E98"/>
    <a:srgbClr val="0D3047"/>
    <a:srgbClr val="0B2B41"/>
    <a:srgbClr val="114263"/>
    <a:srgbClr val="401918"/>
    <a:srgbClr val="AB678E"/>
    <a:srgbClr val="B2606E"/>
    <a:srgbClr val="CA929B"/>
    <a:srgbClr val="248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703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47B31C2-59E7-4BEC-9309-88DE1BBF4F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6358C-C126-4948-831F-BD8172C26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586E-08B7-4E7A-BD0E-75E4275DEF24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28991B-8FE8-4293-8AE8-70BF9DDF7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71E272-922A-494D-87BC-F45F15A457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6C3F1-D478-4AAB-B058-1452B09AE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42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90E6B-2375-42B3-BA83-7F44C8E1C6C3}" type="datetimeFigureOut">
              <a:rPr lang="ru-RU" noProof="0" smtClean="0"/>
              <a:t>30.10.2024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55CF-5D5D-41CD-BB5B-B10450C0CC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67498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7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448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53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8773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790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важных_изображения (текст 0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ru-RU" noProof="0"/>
              <a:t>Добавить изображение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" name="Номер слайда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5" name="Номер слайда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ц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ru-RU" noProof="0" dirty="0"/>
              <a:t>ЗАГОЛОВОК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Телефон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Эл. почта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Веб-сайт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Объект 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 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 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Текст 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 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объект_2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8" name="Номер слайда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объект_3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7" name="Объект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Текст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0" name="Объект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Номер слайда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объект_2 (вертикальный 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15" name="Номер слайда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объект_1 (столбец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Значок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ru-RU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ru-RU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Трое мужчин за столом для пикника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9441" y="2934393"/>
            <a:ext cx="4929447" cy="1820488"/>
          </a:xfrm>
        </p:spPr>
        <p:txBody>
          <a:bodyPr rtlCol="0"/>
          <a:lstStyle/>
          <a:p>
            <a:pPr algn="ctr"/>
            <a:r>
              <a:rPr lang="ru-RU" altLang="ru-RU" sz="3600" b="1" i="1" dirty="0">
                <a:latin typeface="Times New Roman" panose="02020603050405020304" pitchFamily="18" charset="0"/>
              </a:rPr>
              <a:t>ГОСУДАРСТВЕННАЯ </a:t>
            </a:r>
            <a:r>
              <a:rPr lang="ru-RU" altLang="ru-RU" sz="3600" b="1" i="1" dirty="0" smtClean="0">
                <a:latin typeface="Times New Roman" panose="02020603050405020304" pitchFamily="18" charset="0"/>
              </a:rPr>
              <a:t/>
            </a:r>
            <a:br>
              <a:rPr lang="ru-RU" altLang="ru-RU" sz="3600" b="1" i="1" dirty="0" smtClean="0">
                <a:latin typeface="Times New Roman" panose="02020603050405020304" pitchFamily="18" charset="0"/>
              </a:rPr>
            </a:br>
            <a:r>
              <a:rPr lang="ru-RU" altLang="ru-RU" sz="3600" b="1" i="1" dirty="0" smtClean="0">
                <a:latin typeface="Times New Roman" panose="02020603050405020304" pitchFamily="18" charset="0"/>
              </a:rPr>
              <a:t/>
            </a:r>
            <a:br>
              <a:rPr lang="ru-RU" altLang="ru-RU" sz="3600" b="1" i="1" dirty="0" smtClean="0">
                <a:latin typeface="Times New Roman" panose="02020603050405020304" pitchFamily="18" charset="0"/>
              </a:rPr>
            </a:br>
            <a:r>
              <a:rPr lang="ru-RU" altLang="ru-RU" sz="3600" b="1" i="1" dirty="0" smtClean="0">
                <a:latin typeface="Times New Roman" panose="02020603050405020304" pitchFamily="18" charset="0"/>
              </a:rPr>
              <a:t>итоговая аттестация</a:t>
            </a:r>
            <a:r>
              <a:rPr lang="ru-RU" altLang="ru-RU" b="1" i="1" dirty="0" smtClean="0">
                <a:latin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ru-RU" altLang="ru-RU" sz="2400" b="1" i="1" dirty="0">
                <a:latin typeface="Times New Roman" panose="02020603050405020304" pitchFamily="18" charset="0"/>
              </a:rPr>
              <a:t>учащихся </a:t>
            </a:r>
            <a:r>
              <a:rPr lang="ru-RU" altLang="ru-RU" sz="2400" b="1" i="1" dirty="0" smtClean="0">
                <a:latin typeface="Times New Roman" panose="02020603050405020304" pitchFamily="18" charset="0"/>
              </a:rPr>
              <a:t>11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классов</a:t>
            </a:r>
            <a:br>
              <a:rPr lang="ru-RU" altLang="ru-RU" sz="2400" b="1" i="1" dirty="0">
                <a:latin typeface="Times New Roman" panose="02020603050405020304" pitchFamily="18" charset="0"/>
              </a:rPr>
            </a:br>
            <a:endParaRPr lang="ru-RU" sz="2400" dirty="0"/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31" y="379943"/>
            <a:ext cx="2958839" cy="1972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74208" y="723206"/>
            <a:ext cx="8146338" cy="5203769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ОГЭ должен занять место, указанное организатором.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Меняться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 без указания организаторов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месте может находиться только паспорт, ручка и разрешенные для использования средства обучения и воспитания.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вещи располагаются на специально выделенном для этого столе за пределами аудитории</a:t>
            </a:r>
            <a: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мобильным телефоном на территории ППЭ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которого обнаружен телефон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удаляется с экзамена.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7868630" y="523280"/>
            <a:ext cx="4123863" cy="2319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18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1291" y="548640"/>
            <a:ext cx="4962830" cy="4347556"/>
          </a:xfrm>
        </p:spPr>
        <p:txBody>
          <a:bodyPr rtlCol="0"/>
          <a:lstStyle/>
          <a:p>
            <a:pPr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подается участником экзамена: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процедуре проведения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– в день проведения экзамена </a:t>
            </a:r>
            <a:r>
              <a:rPr lang="ru-RU" sz="2000" b="1" dirty="0" smtClean="0">
                <a:solidFill>
                  <a:srgbClr val="731F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выхода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уполномоченному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представителю ГЭК;  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экзамена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(результаты проверки 2 части ) - в течение двух рабочих дней после официального объявления результатов экзамена руководителю своего образовательного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  <a:endParaRPr lang="ru-RU" sz="2400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3184" y="5918662"/>
            <a:ext cx="5205615" cy="731519"/>
          </a:xfrm>
        </p:spPr>
        <p:txBody>
          <a:bodyPr rtlCol="0"/>
          <a:lstStyle/>
          <a:p>
            <a:r>
              <a:rPr lang="ru-RU" altLang="ru-RU" sz="2400" b="1" dirty="0" smtClean="0">
                <a:solidFill>
                  <a:srgbClr val="731F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</a:t>
            </a:r>
            <a:endParaRPr lang="ru-RU" altLang="ru-RU" sz="2400" b="1" dirty="0">
              <a:solidFill>
                <a:srgbClr val="731F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8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68" y="778304"/>
            <a:ext cx="5657310" cy="3777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5491" y="0"/>
            <a:ext cx="6676568" cy="6858000"/>
          </a:xfrm>
        </p:spPr>
      </p:sp>
    </p:spTree>
    <p:extLst>
      <p:ext uri="{BB962C8B-B14F-4D97-AF65-F5344CB8AC3E}">
        <p14:creationId xmlns:p14="http://schemas.microsoft.com/office/powerpoint/2010/main" val="9690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1127" y="548640"/>
            <a:ext cx="4712993" cy="4355012"/>
          </a:xfrm>
        </p:spPr>
        <p:txBody>
          <a:bodyPr rtlCol="0"/>
          <a:lstStyle/>
          <a:p>
            <a:pPr algn="just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аттестация, завершающая освоение основных образовательных программ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образования, является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3184" y="5392400"/>
            <a:ext cx="5205615" cy="1257781"/>
          </a:xfrm>
        </p:spPr>
        <p:txBody>
          <a:bodyPr rtlCol="0"/>
          <a:lstStyle/>
          <a:p>
            <a:r>
              <a:rPr lang="ru-RU" alt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1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образовании в Российской  Федерации</a:t>
            </a:r>
            <a:r>
              <a:rPr lang="ru-RU" alt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altLang="ru-RU" sz="16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Российской Федерации и РОСОБРНАДЗОРА № 233/552 ОТ 04.04.2023</a:t>
            </a:r>
            <a:endParaRPr lang="ru-RU" altLang="ru-RU" sz="1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8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68" y="778304"/>
            <a:ext cx="5657310" cy="3777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5491" y="0"/>
            <a:ext cx="6676568" cy="6858000"/>
          </a:xfrm>
        </p:spPr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 descr="Декоративный элемент">
            <a:extLst>
              <a:ext uri="{FF2B5EF4-FFF2-40B4-BE49-F238E27FC236}">
                <a16:creationId xmlns:a16="http://schemas.microsoft.com/office/drawing/2014/main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228826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</p:grpSp>
      <p:sp>
        <p:nvSpPr>
          <p:cNvPr id="31" name="Заголовок 30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0" y="847898"/>
            <a:ext cx="5330038" cy="3302840"/>
          </a:xfrm>
        </p:spPr>
        <p:txBody>
          <a:bodyPr rtlCol="0"/>
          <a:lstStyle/>
          <a:p>
            <a:pPr algn="ctr" rtl="0"/>
            <a:r>
              <a:rPr lang="ru-RU" dirty="0" smtClean="0"/>
              <a:t>Порядок ГИА -11</a:t>
            </a:r>
            <a:br>
              <a:rPr lang="ru-RU" dirty="0" smtClean="0"/>
            </a:br>
            <a:r>
              <a:rPr lang="ru-RU" dirty="0" smtClean="0"/>
              <a:t>Приказ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России и </a:t>
            </a:r>
            <a:r>
              <a:rPr lang="ru-RU" dirty="0" err="1" smtClean="0"/>
              <a:t>Рособрнадзора</a:t>
            </a:r>
            <a:endParaRPr lang="ru-RU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80" y="4553290"/>
            <a:ext cx="5049510" cy="666409"/>
          </a:xfrm>
        </p:spPr>
        <p:txBody>
          <a:bodyPr rtlCol="0"/>
          <a:lstStyle/>
          <a:p>
            <a:pPr rtl="0"/>
            <a:r>
              <a:rPr lang="ru-RU" dirty="0" smtClean="0"/>
              <a:t>От 04.04.2023 № 233/552</a:t>
            </a:r>
          </a:p>
          <a:p>
            <a:pPr rtl="0"/>
            <a:r>
              <a:rPr lang="ru-RU" dirty="0" smtClean="0"/>
              <a:t>/с 1 сентября 2023г/</a:t>
            </a:r>
            <a:endParaRPr lang="ru-RU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b="853"/>
          <a:stretch>
            <a:fillRect/>
          </a:stretch>
        </p:blipFill>
        <p:spPr>
          <a:xfrm>
            <a:off x="6479308" y="3103377"/>
            <a:ext cx="5401346" cy="3038257"/>
          </a:xfrm>
        </p:spPr>
      </p:pic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84670" y="842846"/>
            <a:ext cx="5469450" cy="3629402"/>
          </a:xfrm>
        </p:spPr>
        <p:txBody>
          <a:bodyPr/>
          <a:lstStyle/>
          <a:p>
            <a:r>
              <a:rPr lang="ru-RU" sz="2800" dirty="0" smtClean="0"/>
              <a:t>в форме единого государственного экзамены (ЕГЭ)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форме государственного выпускного экзамена (ГВЭ)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74144" y="321637"/>
            <a:ext cx="4178808" cy="521208"/>
          </a:xfrm>
        </p:spPr>
        <p:txBody>
          <a:bodyPr/>
          <a:lstStyle/>
          <a:p>
            <a:r>
              <a:rPr lang="ru-RU" sz="2800" b="1" dirty="0" smtClean="0"/>
              <a:t>ФОРМЫ ПРОВЕДЕНИЯ ГИА</a:t>
            </a:r>
            <a:endParaRPr lang="ru-RU" sz="2800" b="1" dirty="0"/>
          </a:p>
        </p:txBody>
      </p:sp>
      <p:pic>
        <p:nvPicPr>
          <p:cNvPr id="5" name="Объект 5" descr="Учащийся, пишущий за столом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265" r="23265"/>
          <a:stretch/>
        </p:blipFill>
        <p:spPr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928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1127" y="211667"/>
            <a:ext cx="4712993" cy="4691985"/>
          </a:xfrm>
        </p:spPr>
        <p:txBody>
          <a:bodyPr rtlCol="0"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  <a:t>Выпускники, </a:t>
            </a: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  <a:t>не имеющие академической задолженности, в полном объеме выполнившие учебный план или индивидуальный учебный план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400" b="1" dirty="0" smtClean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  <a:t>и имеющие годовые отметки по всем предметам</a:t>
            </a:r>
            <a:r>
              <a:rPr lang="ru-RU" altLang="ru-RU" sz="24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4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4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не ниже удовлетворительных,</a:t>
            </a:r>
            <a:br>
              <a:rPr lang="ru-RU" altLang="ru-RU" sz="24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 том числе 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успешно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написавшие итоговое сочинение (изложение)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3184" y="5392400"/>
            <a:ext cx="5205615" cy="661267"/>
          </a:xfrm>
        </p:spPr>
        <p:txBody>
          <a:bodyPr rtlCol="0"/>
          <a:lstStyle/>
          <a:p>
            <a:r>
              <a:rPr lang="ru-RU" altLang="ru-RU" sz="3600" b="1" dirty="0" smtClean="0">
                <a:solidFill>
                  <a:srgbClr val="731F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</a:t>
            </a:r>
            <a:endParaRPr lang="ru-RU" altLang="ru-RU" sz="3600" b="1" dirty="0">
              <a:solidFill>
                <a:srgbClr val="731F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 descr="Декоративный элемент">
            <a:extLst>
              <a:ext uri="{FF2B5EF4-FFF2-40B4-BE49-F238E27FC236}">
                <a16:creationId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2244" r="12244"/>
          <a:stretch>
            <a:fillRect/>
          </a:stretch>
        </p:blipFill>
        <p:spPr>
          <a:xfrm>
            <a:off x="524897" y="548640"/>
            <a:ext cx="4910704" cy="5212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60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58120" y="1796204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проводится по русскому языку и математике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(обязательные учебные предметы), а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 другим учебным предметам «Биология», «География», «Иностранный язык», «Информатика», «История», «Литература»,  «Обществознание», «Физика, «Химия»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(учебные предметы по выбору)</a:t>
            </a:r>
          </a:p>
          <a:p>
            <a:pPr algn="just">
              <a:buNone/>
              <a:defRPr/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предметов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подаёт самостоятельно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февраля 2024 года включительно.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Учащийся, пишущий за столом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3265" r="23265"/>
          <a:stretch/>
        </p:blipFill>
        <p:spPr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1604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" b="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Полилиния: фигура 9">
            <a:extLst>
              <a:ext uri="{FF2B5EF4-FFF2-40B4-BE49-F238E27FC236}">
                <a16:creationId xmlns:a16="http://schemas.microsoft.com/office/drawing/2014/main" id="{B73F00D5-E18D-4210-AD3E-3ED73CEE4865}"/>
              </a:ext>
            </a:extLst>
          </p:cNvPr>
          <p:cNvSpPr/>
          <p:nvPr/>
        </p:nvSpPr>
        <p:spPr>
          <a:xfrm flipH="1" flipV="1">
            <a:off x="133004" y="349595"/>
            <a:ext cx="6999316" cy="6333838"/>
          </a:xfrm>
          <a:custGeom>
            <a:avLst/>
            <a:gdLst>
              <a:gd name="connsiteX0" fmla="*/ 6957056 w 6957056"/>
              <a:gd name="connsiteY0" fmla="*/ 5892799 h 5892799"/>
              <a:gd name="connsiteX1" fmla="*/ 0 w 6957056"/>
              <a:gd name="connsiteY1" fmla="*/ 5892799 h 5892799"/>
              <a:gd name="connsiteX2" fmla="*/ 1473200 w 6957056"/>
              <a:gd name="connsiteY2" fmla="*/ 0 h 5892799"/>
              <a:gd name="connsiteX3" fmla="*/ 6957056 w 6957056"/>
              <a:gd name="connsiteY3" fmla="*/ 0 h 589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7056" h="5892799">
                <a:moveTo>
                  <a:pt x="6957056" y="5892799"/>
                </a:moveTo>
                <a:lnTo>
                  <a:pt x="0" y="5892799"/>
                </a:lnTo>
                <a:lnTo>
                  <a:pt x="1473200" y="0"/>
                </a:lnTo>
                <a:lnTo>
                  <a:pt x="6957056" y="0"/>
                </a:lnTo>
                <a:close/>
              </a:path>
            </a:pathLst>
          </a:cu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695" y="656706"/>
            <a:ext cx="6010101" cy="17955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ИТОГОВОЕ СОЧИНЕИЕ (ИЗЛОЖЕНИЕ)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695" y="3591097"/>
            <a:ext cx="5486401" cy="2152998"/>
          </a:xfrm>
          <a:prstGeom prst="rect">
            <a:avLst/>
          </a:prstGeom>
          <a:solidFill>
            <a:srgbClr val="C88E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основная дата </a:t>
            </a:r>
            <a:r>
              <a:rPr lang="ru-RU" b="1" dirty="0" smtClean="0"/>
              <a:t> - </a:t>
            </a:r>
            <a:r>
              <a:rPr lang="ru-RU" sz="2800" b="1" dirty="0" smtClean="0"/>
              <a:t>первая </a:t>
            </a:r>
            <a:r>
              <a:rPr lang="ru-RU" sz="2800" b="1" dirty="0" smtClean="0"/>
              <a:t>среда </a:t>
            </a:r>
            <a:r>
              <a:rPr lang="ru-RU" sz="2800" b="1" dirty="0" smtClean="0"/>
              <a:t>декабря </a:t>
            </a:r>
            <a:endParaRPr lang="ru-RU" b="1" dirty="0" smtClean="0"/>
          </a:p>
          <a:p>
            <a:pPr algn="ctr"/>
            <a:r>
              <a:rPr lang="ru-RU" b="1" dirty="0" smtClean="0"/>
              <a:t>дополнительные сроки </a:t>
            </a:r>
          </a:p>
          <a:p>
            <a:pPr algn="ctr"/>
            <a:r>
              <a:rPr lang="ru-RU" sz="2800" b="1" dirty="0" smtClean="0"/>
              <a:t>первая </a:t>
            </a:r>
            <a:r>
              <a:rPr lang="ru-RU" sz="2800" b="1" dirty="0" smtClean="0"/>
              <a:t>среда </a:t>
            </a:r>
            <a:r>
              <a:rPr lang="ru-RU" sz="2800" b="1" dirty="0" smtClean="0"/>
              <a:t>февраля</a:t>
            </a:r>
            <a:endParaRPr lang="ru-RU" sz="2800" dirty="0" smtClean="0"/>
          </a:p>
          <a:p>
            <a:pPr algn="ctr"/>
            <a:r>
              <a:rPr lang="ru-RU" sz="2800" b="1" dirty="0" smtClean="0"/>
              <a:t>вторая </a:t>
            </a:r>
            <a:r>
              <a:rPr lang="ru-RU" sz="2800" b="1" dirty="0" smtClean="0"/>
              <a:t>среда </a:t>
            </a:r>
            <a:r>
              <a:rPr lang="ru-RU" sz="2800" b="1" dirty="0" smtClean="0"/>
              <a:t>апреля</a:t>
            </a: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7970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6019" y="1030778"/>
            <a:ext cx="5885275" cy="3710163"/>
          </a:xfrm>
        </p:spPr>
        <p:txBody>
          <a:bodyPr/>
          <a:lstStyle/>
          <a:p>
            <a:r>
              <a:rPr lang="ru-RU" sz="3600" dirty="0" smtClean="0">
                <a:solidFill>
                  <a:srgbClr val="731F1C"/>
                </a:solidFill>
              </a:rPr>
              <a:t>Для проведения экзаменов на территории РФ и за ее пределами устанавливаются</a:t>
            </a:r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731F1C"/>
                </a:solidFill>
              </a:rPr>
              <a:t>сроки и продолжительность проведения экзаменов по каждому предмету - </a:t>
            </a:r>
            <a:br>
              <a:rPr lang="ru-RU" sz="3600" dirty="0" smtClean="0">
                <a:solidFill>
                  <a:srgbClr val="731F1C"/>
                </a:solidFill>
              </a:rPr>
            </a:br>
            <a:r>
              <a:rPr lang="ru-RU" sz="3600" dirty="0" smtClean="0">
                <a:solidFill>
                  <a:srgbClr val="731F1C"/>
                </a:solidFill>
              </a:rPr>
              <a:t/>
            </a:r>
            <a:br>
              <a:rPr lang="ru-RU" sz="3600" dirty="0" smtClean="0">
                <a:solidFill>
                  <a:srgbClr val="731F1C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ЕДИНОЕ РАСПИСАНИЕ  ЕГЭ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C:\Documents and Settings\gornostaeva_yv\Рабочий стол\iCAYDXVZ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60" y="2906847"/>
            <a:ext cx="5036162" cy="3369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0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Объект 3"/>
          <p:cNvSpPr>
            <a:spLocks noGrp="1"/>
          </p:cNvSpPr>
          <p:nvPr>
            <p:ph sz="half" idx="2"/>
          </p:nvPr>
        </p:nvSpPr>
        <p:spPr>
          <a:xfrm>
            <a:off x="817605" y="994758"/>
            <a:ext cx="7506085" cy="459124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ГИА начинается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в 10:00 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по местному времени. Запуск в ППЭ осуществляется с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09.15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endParaRPr lang="ru-RU" altLang="ru-RU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учебному предмету устанавливается продолжительность проведения экзаменов.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ГИА проводится письменно на русском языке (за исключением иностранных языков). </a:t>
            </a:r>
          </a:p>
          <a:p>
            <a:pPr>
              <a:spcBef>
                <a:spcPct val="0"/>
              </a:spcBef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Единые правила проведения в пунктах тестирования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36" y="442264"/>
            <a:ext cx="3261329" cy="1649774"/>
          </a:xfrm>
        </p:spPr>
      </p:pic>
    </p:spTree>
    <p:extLst>
      <p:ext uri="{BB962C8B-B14F-4D97-AF65-F5344CB8AC3E}">
        <p14:creationId xmlns:p14="http://schemas.microsoft.com/office/powerpoint/2010/main" val="640286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6_TF00475556" id="{B4555943-04F2-4CB3-8390-D6F0D45A095E}" vid="{1A981C8E-D58C-4027-BEFE-8329C07BCAC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49A191-EC8C-4AA6-9C64-D32B5F047436}">
  <ds:schemaRefs>
    <ds:schemaRef ds:uri="http://purl.org/dc/terms/"/>
    <ds:schemaRef ds:uri="http://schemas.microsoft.com/office/2006/documentManagement/types"/>
    <ds:schemaRef ds:uri="6dc4bcd6-49db-4c07-9060-8acfc67cef9f"/>
    <ds:schemaRef ds:uri="http://purl.org/dc/elements/1.1/"/>
    <ds:schemaRef ds:uri="fb0879af-3eba-417a-a55a-ffe6dcd6ca77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</Template>
  <TotalTime>0</TotalTime>
  <Words>248</Words>
  <Application>Microsoft Office PowerPoint</Application>
  <PresentationFormat>Широкоэкранный</PresentationFormat>
  <Paragraphs>35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Тема Office</vt:lpstr>
      <vt:lpstr>ГОСУДАРСТВЕННАЯ   итоговая аттестация  </vt:lpstr>
      <vt:lpstr>Итоговая аттестация, завершающая освоение основных образовательных программ среднего общего образования, является  обязательной </vt:lpstr>
      <vt:lpstr>Порядок ГИА -11 Приказ Минпросвещения России и Рособрнадзора</vt:lpstr>
      <vt:lpstr>в форме единого государственного экзамены (ЕГЭ)  в форме государственного выпускного экзамена (ГВЭ)   </vt:lpstr>
      <vt:lpstr>Выпускники, не имеющие академической задолженности, в полном объеме выполнившие учебный план или индивидуальный учебный план и имеющие годовые отметки по всем предметам не ниже удовлетворительных, в том числе  успешно написавшие итоговое сочинение (изложение) </vt:lpstr>
      <vt:lpstr>Презентация PowerPoint</vt:lpstr>
      <vt:lpstr>Презентация PowerPoint</vt:lpstr>
      <vt:lpstr>Для проведения экзаменов на территории РФ и за ее пределами устанавливаются  сроки и продолжительность проведения экзаменов по каждому предмету -   ЕДИНОЕ РАСПИСАНИЕ  ЕГЭ</vt:lpstr>
      <vt:lpstr>Презентация PowerPoint</vt:lpstr>
      <vt:lpstr>Участник ОГЭ должен занять место, указанное организатором.  Меняться местами без указания организаторов запрещено. На рабочем месте может находиться только паспорт, ручка и разрешенные для использования средства обучения и воспитания.  Лишние вещи располагаются на специально выделенном для этого столе за пределами аудитории.  Пользоваться мобильным телефоном на территории ППЭ запрещено.  Выпускник, у которого обнаружен телефон, удаляется с экзамена. </vt:lpstr>
      <vt:lpstr>Апелляция подается участником экзамена: по процедуре проведения экзамена – в день проведения экзамена до выхода из ППЭ уполномоченному  представителю ГЭК;     по итогам экзамена (результаты проверки 2 части ) - в течение двух рабочих дней после официального объявления результатов экзамена руководителю своего образовательного учреждения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2023-10-04T04:58:34Z</dcterms:created>
  <dcterms:modified xsi:type="dcterms:W3CDTF">2024-10-30T02:26:46Z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