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3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wenty.wixsite.com/sh20/blank-c16d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246740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dirty="0" smtClean="0">
                <a:latin typeface="+mn-lt"/>
              </a:rPr>
              <a:t>Порядок приема в школу</a:t>
            </a:r>
            <a:endParaRPr lang="ru-RU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5589240"/>
            <a:ext cx="6624736" cy="5760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Приказ </a:t>
            </a:r>
            <a:r>
              <a:rPr lang="ru-RU" sz="1800" dirty="0">
                <a:solidFill>
                  <a:schemeClr val="tx1"/>
                </a:solidFill>
              </a:rPr>
              <a:t>Министерства просвещения </a:t>
            </a:r>
            <a:r>
              <a:rPr lang="ru-RU" sz="1800" dirty="0" smtClean="0">
                <a:solidFill>
                  <a:schemeClr val="tx1"/>
                </a:solidFill>
              </a:rPr>
              <a:t>России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от </a:t>
            </a:r>
            <a:r>
              <a:rPr lang="ru-RU" sz="1800" dirty="0">
                <a:solidFill>
                  <a:schemeClr val="tx1"/>
                </a:solidFill>
              </a:rPr>
              <a:t>02 сентября 2020 г. N 458</a:t>
            </a:r>
          </a:p>
          <a:p>
            <a:endParaRPr lang="ru-RU" dirty="0"/>
          </a:p>
        </p:txBody>
      </p:sp>
      <p:pic>
        <p:nvPicPr>
          <p:cNvPr id="1026" name="Picture 2" descr="C:\Users\user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2071117" cy="207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6768752" cy="43924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Прием заявлений в 1 класс осуществляется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 1 </a:t>
            </a:r>
            <a:r>
              <a:rPr lang="ru-RU" dirty="0" smtClean="0">
                <a:solidFill>
                  <a:schemeClr val="tx1"/>
                </a:solidFill>
              </a:rPr>
              <a:t>апреля.</a:t>
            </a:r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эти сроки принимаются заявления детей, которые:</a:t>
            </a:r>
            <a:endParaRPr lang="ru-RU" b="1" dirty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проживают на закрепленной за школой территории;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имеют право на прием вне очереди или в первую очередь;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имеют право на преимущественный прием.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 незакрепленных территорий </a:t>
            </a:r>
            <a:r>
              <a:rPr lang="ru-RU" dirty="0" smtClean="0">
                <a:solidFill>
                  <a:schemeClr val="tx1"/>
                </a:solidFill>
              </a:rPr>
              <a:t>заявления принимаются </a:t>
            </a:r>
            <a:r>
              <a:rPr lang="ru-RU" dirty="0">
                <a:solidFill>
                  <a:schemeClr val="tx1"/>
                </a:solidFill>
              </a:rPr>
              <a:t>с </a:t>
            </a:r>
            <a:r>
              <a:rPr lang="ru-RU" dirty="0" smtClean="0">
                <a:solidFill>
                  <a:schemeClr val="tx1"/>
                </a:solidFill>
              </a:rPr>
              <a:t>7 </a:t>
            </a:r>
            <a:r>
              <a:rPr lang="ru-RU" dirty="0">
                <a:solidFill>
                  <a:schemeClr val="tx1"/>
                </a:solidFill>
              </a:rPr>
              <a:t>июля по 5 сентября.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389181" cy="7920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Необходимые документы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4680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400" dirty="0" smtClean="0">
              <a:solidFill>
                <a:srgbClr val="212121"/>
              </a:solidFill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212121"/>
                </a:solidFill>
                <a:ea typeface="Times New Roman"/>
                <a:cs typeface="Times New Roman"/>
              </a:rPr>
              <a:t>Паспорт </a:t>
            </a:r>
            <a:r>
              <a:rPr lang="ru-RU" sz="1600" dirty="0">
                <a:solidFill>
                  <a:srgbClr val="212121"/>
                </a:solidFill>
                <a:ea typeface="Times New Roman"/>
                <a:cs typeface="Times New Roman"/>
              </a:rPr>
              <a:t>заявителя (законного представителя ребенка);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212121"/>
                </a:solidFill>
                <a:ea typeface="Times New Roman"/>
                <a:cs typeface="Times New Roman"/>
              </a:rPr>
              <a:t>Оригинал и копию свидетельства о рождении ребенка;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212121"/>
                </a:solidFill>
                <a:ea typeface="Times New Roman"/>
                <a:cs typeface="Times New Roman"/>
              </a:rPr>
              <a:t>Оригинала свидетельства о регистрации ребенка по месту жительства (поквартирная карточка, выданная не ранее </a:t>
            </a:r>
            <a:r>
              <a:rPr lang="ru-RU" sz="1600" dirty="0" smtClean="0">
                <a:solidFill>
                  <a:srgbClr val="212121"/>
                </a:solidFill>
                <a:ea typeface="Times New Roman"/>
                <a:cs typeface="Times New Roman"/>
              </a:rPr>
              <a:t>15.03.2025 </a:t>
            </a:r>
            <a:r>
              <a:rPr lang="ru-RU" sz="1600" dirty="0">
                <a:solidFill>
                  <a:srgbClr val="212121"/>
                </a:solidFill>
                <a:ea typeface="Times New Roman"/>
                <a:cs typeface="Times New Roman"/>
              </a:rPr>
              <a:t>г) или свидетельство о регистрации ребенка по месту пребывания на закрепленной территории;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212121"/>
                </a:solidFill>
                <a:ea typeface="Times New Roman"/>
                <a:cs typeface="Times New Roman"/>
              </a:rPr>
              <a:t>Данные медицинского полиса, СНИЛС ребенка (для заполнения анкеты</a:t>
            </a:r>
            <a:r>
              <a:rPr lang="ru-RU" sz="1600" dirty="0" smtClean="0">
                <a:solidFill>
                  <a:srgbClr val="212121"/>
                </a:solidFill>
                <a:ea typeface="Times New Roman"/>
                <a:cs typeface="Times New Roman"/>
              </a:rPr>
              <a:t>)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Родитель(и</a:t>
            </a:r>
            <a:r>
              <a:rPr lang="ru-RU" sz="1600" dirty="0">
                <a:solidFill>
                  <a:schemeClr val="tx1"/>
                </a:solidFill>
              </a:rPr>
              <a:t>) (законный(</a:t>
            </a:r>
            <a:r>
              <a:rPr lang="ru-RU" sz="1600" dirty="0" err="1">
                <a:solidFill>
                  <a:schemeClr val="tx1"/>
                </a:solidFill>
              </a:rPr>
              <a:t>ые</a:t>
            </a:r>
            <a:r>
              <a:rPr lang="ru-RU" sz="1600" dirty="0">
                <a:solidFill>
                  <a:schemeClr val="tx1"/>
                </a:solidFill>
              </a:rPr>
              <a:t>) представитель(и) ребенка, являющегося иностранным гражданином или лицом без гражданства, дополнительно предъявляет(ют) документ, подтверждающий родство заявителя(ей) (или законность представления прав ребенка), и документ, подтверждающий право ребенка на пребывание в Российской Федерации.</a:t>
            </a:r>
          </a:p>
          <a:p>
            <a:pPr marL="0" lvl="0" indent="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Иностранные граждане и лица без гражданства все документы представляют на русском языке или вместе с заверенным в установленном порядке</a:t>
            </a:r>
            <a:r>
              <a:rPr lang="ru-RU" sz="1600" baseline="30000" dirty="0">
                <a:solidFill>
                  <a:schemeClr val="tx1"/>
                </a:solidFill>
              </a:rPr>
              <a:t> </a:t>
            </a:r>
            <a:r>
              <a:rPr lang="ru-RU" sz="1600" dirty="0">
                <a:solidFill>
                  <a:schemeClr val="tx1"/>
                </a:solidFill>
              </a:rPr>
              <a:t> переводом на русский язык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77377" cy="120248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Заявления </a:t>
            </a:r>
            <a:r>
              <a:rPr lang="ru-RU" dirty="0"/>
              <a:t>подаются одним из следующих способов: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6"/>
            <a:ext cx="7056784" cy="39020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endParaRPr lang="ru-RU" dirty="0" smtClean="0"/>
          </a:p>
          <a:p>
            <a:pPr lvl="0" algn="just"/>
            <a:r>
              <a:rPr lang="ru-RU" dirty="0" smtClean="0"/>
              <a:t>Лично в ОО;</a:t>
            </a:r>
            <a:endParaRPr lang="ru-RU" dirty="0"/>
          </a:p>
          <a:p>
            <a:pPr lvl="0" algn="just"/>
            <a:r>
              <a:rPr lang="ru-RU" dirty="0" smtClean="0"/>
              <a:t>через </a:t>
            </a:r>
            <a:r>
              <a:rPr lang="ru-RU" dirty="0" smtClean="0"/>
              <a:t>самостоятельную регистрацию заявлений на официальном сайте УО НГО в разделе «Зачисление в школу»;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При </a:t>
            </a:r>
            <a:r>
              <a:rPr lang="ru-RU" dirty="0"/>
              <a:t>личном обращении заявитель обязан вместо копий предъявить оригиналы вышеуказанных документов.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2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056785" cy="12961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Улицы, закрепленные </a:t>
            </a:r>
            <a:br>
              <a:rPr lang="ru-RU" dirty="0" smtClean="0"/>
            </a:br>
            <a:r>
              <a:rPr lang="ru-RU" dirty="0" smtClean="0"/>
              <a:t>за школой: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8314" y="2132856"/>
            <a:ext cx="7036094" cy="36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sz="3000" b="1" i="1" dirty="0" smtClean="0"/>
              <a:t>Архитектурная</a:t>
            </a:r>
            <a:r>
              <a:rPr lang="ru-RU" sz="3000" b="1" i="1" dirty="0"/>
              <a:t>, </a:t>
            </a:r>
            <a:r>
              <a:rPr lang="ru-RU" sz="3000" b="1" i="1" dirty="0" smtClean="0"/>
              <a:t>бульвар </a:t>
            </a:r>
            <a:r>
              <a:rPr lang="ru-RU" sz="3000" b="1" i="1" dirty="0"/>
              <a:t>Энтузиастов, Верхняя, Врубеля, Высотная, Дзержинского, Заречная, Куйбышева, Ласковая, Озерный бульвар, </a:t>
            </a:r>
            <a:r>
              <a:rPr lang="ru-RU" sz="3000" b="1" i="1" dirty="0" err="1"/>
              <a:t>Постышева</a:t>
            </a:r>
            <a:r>
              <a:rPr lang="ru-RU" sz="3000" b="1" i="1" dirty="0"/>
              <a:t>, </a:t>
            </a:r>
            <a:r>
              <a:rPr lang="ru-RU" sz="3000" b="1" i="1" dirty="0" smtClean="0"/>
              <a:t>проспект </a:t>
            </a:r>
            <a:r>
              <a:rPr lang="ru-RU" sz="3000" b="1" i="1" dirty="0"/>
              <a:t>Мира, Радужная, </a:t>
            </a:r>
            <a:endParaRPr lang="ru-RU" sz="3000" b="1" i="1" dirty="0" smtClean="0"/>
          </a:p>
          <a:p>
            <a:pPr marL="0" indent="0" algn="ctr">
              <a:buNone/>
            </a:pPr>
            <a:r>
              <a:rPr lang="ru-RU" sz="3000" b="1" i="1" dirty="0" smtClean="0"/>
              <a:t>   Северный проспект</a:t>
            </a:r>
            <a:r>
              <a:rPr lang="ru-RU" sz="3000" b="1" i="1" dirty="0"/>
              <a:t>, </a:t>
            </a:r>
            <a:r>
              <a:rPr lang="ru-RU" sz="3000" b="1" i="1" dirty="0" smtClean="0"/>
              <a:t> Сидоренко, Центральная</a:t>
            </a:r>
            <a:r>
              <a:rPr lang="ru-RU" sz="3000" b="1" i="1" dirty="0" smtClean="0"/>
              <a:t>.</a:t>
            </a:r>
            <a:endParaRPr lang="ru-RU" sz="3000" b="1" i="1" dirty="0"/>
          </a:p>
        </p:txBody>
      </p:sp>
    </p:spTree>
    <p:extLst>
      <p:ext uri="{BB962C8B-B14F-4D97-AF65-F5344CB8AC3E}">
        <p14:creationId xmlns:p14="http://schemas.microsoft.com/office/powerpoint/2010/main" val="21593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12241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Рекомендуем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подавать заявления в 1-ый класс через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Госуслуги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или через самостоятельную регистрацию заявления на официальном сайте УО администрации НГО в разделе 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Заявление в школу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3924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Классные руководители первых классов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</a:pP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2025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/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2026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учебного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года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  <a:buNone/>
              <a:tabLst>
                <a:tab pos="3705225" algn="l"/>
              </a:tabLst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УМК «Школа России»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 err="1">
                <a:latin typeface="Times New Roman"/>
                <a:ea typeface="Calibri"/>
                <a:cs typeface="Times New Roman"/>
              </a:rPr>
              <a:t>Жизненко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 Светлана Анатольевна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 err="1">
                <a:latin typeface="Times New Roman"/>
                <a:ea typeface="Calibri"/>
                <a:cs typeface="Times New Roman"/>
              </a:rPr>
              <a:t>Зайчук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 Ирина Викторовна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Шкуратова Валентина Олеговна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Вакансия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ct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1 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класс с углубленным изучением 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математики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Соколова Татьяна Алексеевна </a:t>
            </a:r>
            <a:endParaRPr lang="ru-RU" sz="2000" b="1" i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000" b="1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indent="0" algn="ctr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  <a:buNone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В 2025– 2026 учебном году МАОУ «СОШ № 12»</a:t>
            </a:r>
          </a:p>
          <a:p>
            <a:pPr lvl="0" indent="0" algn="ctr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  <a:buNone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 набирает 5 классов комплектов по 26 человек </a:t>
            </a:r>
            <a:endParaRPr lang="ru-RU" sz="2000" b="1" i="1" dirty="0">
              <a:solidFill>
                <a:prstClr val="black"/>
              </a:solidFill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solidFill>
                  <a:srgbClr val="000000"/>
                </a:solidFill>
                <a:ea typeface="Times New Roman"/>
                <a:cs typeface="Times New Roman"/>
                <a:hlinkClick r:id="rId2"/>
              </a:rPr>
              <a:t/>
            </a:r>
            <a:br>
              <a:rPr lang="ru-RU" sz="800" dirty="0">
                <a:solidFill>
                  <a:srgbClr val="000000"/>
                </a:solidFill>
                <a:ea typeface="Times New Roman"/>
                <a:cs typeface="Times New Roman"/>
                <a:hlinkClick r:id="rId2"/>
              </a:rPr>
            </a:b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</a:pPr>
            <a:r>
              <a:rPr lang="ru-RU" sz="2000" b="1" i="1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93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363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258</TotalTime>
  <Words>275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Порядок приема в школу</vt:lpstr>
      <vt:lpstr>Презентация PowerPoint</vt:lpstr>
      <vt:lpstr>Необходимые документы:</vt:lpstr>
      <vt:lpstr> Заявления подаются одним из следующих способов:  </vt:lpstr>
      <vt:lpstr>Улицы, закрепленные  за школой:</vt:lpstr>
      <vt:lpstr> Рекомендуем подавать заявления в 1-ый класс через Госуслуги или через самостоятельную регистрацию заявления на официальном сайте УО администрации НГО в разделе «Заявление в школу»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приеме в 1 класс</dc:title>
  <dc:creator>ADMIN</dc:creator>
  <cp:lastModifiedBy>user</cp:lastModifiedBy>
  <cp:revision>17</cp:revision>
  <dcterms:created xsi:type="dcterms:W3CDTF">2021-01-15T05:09:28Z</dcterms:created>
  <dcterms:modified xsi:type="dcterms:W3CDTF">2025-03-09T21:47:06Z</dcterms:modified>
</cp:coreProperties>
</file>